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41"/>
  </p:notesMasterIdLst>
  <p:sldIdLst>
    <p:sldId id="256" r:id="rId3"/>
    <p:sldId id="257" r:id="rId4"/>
    <p:sldId id="258" r:id="rId5"/>
    <p:sldId id="259" r:id="rId6"/>
    <p:sldId id="293" r:id="rId7"/>
    <p:sldId id="271" r:id="rId8"/>
    <p:sldId id="270" r:id="rId9"/>
    <p:sldId id="261" r:id="rId10"/>
    <p:sldId id="262" r:id="rId11"/>
    <p:sldId id="263" r:id="rId12"/>
    <p:sldId id="260" r:id="rId13"/>
    <p:sldId id="264" r:id="rId14"/>
    <p:sldId id="266" r:id="rId15"/>
    <p:sldId id="272" r:id="rId16"/>
    <p:sldId id="433" r:id="rId17"/>
    <p:sldId id="434" r:id="rId18"/>
    <p:sldId id="621" r:id="rId19"/>
    <p:sldId id="295" r:id="rId20"/>
    <p:sldId id="286" r:id="rId21"/>
    <p:sldId id="579" r:id="rId22"/>
    <p:sldId id="440" r:id="rId23"/>
    <p:sldId id="441" r:id="rId24"/>
    <p:sldId id="297" r:id="rId25"/>
    <p:sldId id="298" r:id="rId26"/>
    <p:sldId id="287" r:id="rId27"/>
    <p:sldId id="288" r:id="rId28"/>
    <p:sldId id="289" r:id="rId29"/>
    <p:sldId id="290" r:id="rId30"/>
    <p:sldId id="291" r:id="rId31"/>
    <p:sldId id="292" r:id="rId32"/>
    <p:sldId id="623" r:id="rId33"/>
    <p:sldId id="624" r:id="rId34"/>
    <p:sldId id="302" r:id="rId35"/>
    <p:sldId id="625" r:id="rId36"/>
    <p:sldId id="299" r:id="rId37"/>
    <p:sldId id="301" r:id="rId38"/>
    <p:sldId id="300" r:id="rId39"/>
    <p:sldId id="294"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
      <p:font typeface="Lato" panose="020F0502020204030203" pitchFamily="34" charset="0"/>
      <p:regular r:id="rId48"/>
      <p:bold r:id="rId49"/>
      <p:italic r:id="rId50"/>
      <p:boldItalic r:id="rId51"/>
    </p:embeddedFont>
    <p:embeddedFont>
      <p:font typeface="Open Sans" panose="020B060603050402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1" roundtripDataSignature="AMtx7mjbK/3nUYGk42BaqdWZbAv7VghT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E69D826-EAC3-4EA8-A764-E8C0F0C3A34E}">
  <a:tblStyle styleId="{FE69D826-EAC3-4EA8-A764-E8C0F0C3A34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792" autoAdjust="0"/>
  </p:normalViewPr>
  <p:slideViewPr>
    <p:cSldViewPr snapToGrid="0">
      <p:cViewPr varScale="1">
        <p:scale>
          <a:sx n="67" d="100"/>
          <a:sy n="67" d="100"/>
        </p:scale>
        <p:origin x="620" y="44"/>
      </p:cViewPr>
      <p:guideLst/>
    </p:cSldViewPr>
  </p:slideViewPr>
  <p:notesTextViewPr>
    <p:cViewPr>
      <p:scale>
        <a:sx n="1" d="1"/>
        <a:sy n="1" d="1"/>
      </p:scale>
      <p:origin x="0" y="0"/>
    </p:cViewPr>
  </p:notesTextViewPr>
  <p:sorterViewPr>
    <p:cViewPr>
      <p:scale>
        <a:sx n="100" d="100"/>
        <a:sy n="100" d="100"/>
      </p:scale>
      <p:origin x="0" y="-41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8.fntdata"/><Relationship Id="rId57" Type="http://schemas.openxmlformats.org/officeDocument/2006/relationships/font" Target="fonts/font16.fntdata"/><Relationship Id="rId61"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52"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5.fntdata"/><Relationship Id="rId59" Type="http://schemas.openxmlformats.org/officeDocument/2006/relationships/font" Target="fonts/font1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D9230A-B3EF-49A5-B193-07399BEC6DCA}" type="doc">
      <dgm:prSet loTypeId="urn:microsoft.com/office/officeart/2005/8/layout/vList4#1" loCatId="list" qsTypeId="urn:microsoft.com/office/officeart/2005/8/quickstyle/simple3" qsCatId="simple" csTypeId="urn:microsoft.com/office/officeart/2005/8/colors/accent1_2" csCatId="accent1" phldr="1"/>
      <dgm:spPr/>
      <dgm:t>
        <a:bodyPr/>
        <a:lstStyle/>
        <a:p>
          <a:endParaRPr lang="sv-SE"/>
        </a:p>
      </dgm:t>
    </dgm:pt>
    <dgm:pt modelId="{6D80FC5F-DDF9-448E-A0D8-891C25C17ED1}">
      <dgm:prSet phldrT="[Text]"/>
      <dgm:spPr/>
      <dgm:t>
        <a:bodyPr/>
        <a:lstStyle/>
        <a:p>
          <a:r>
            <a:rPr lang="sv-SE" dirty="0"/>
            <a:t>Grundmaterialet</a:t>
          </a:r>
        </a:p>
      </dgm:t>
    </dgm:pt>
    <dgm:pt modelId="{12784880-3937-4936-AB9E-F78AF9B5133E}" type="parTrans" cxnId="{BA5FE36C-873C-4618-A1AF-782F526E2621}">
      <dgm:prSet/>
      <dgm:spPr/>
      <dgm:t>
        <a:bodyPr/>
        <a:lstStyle/>
        <a:p>
          <a:endParaRPr lang="sv-SE"/>
        </a:p>
      </dgm:t>
    </dgm:pt>
    <dgm:pt modelId="{E92A805A-71B9-4404-9150-4F293B99E681}" type="sibTrans" cxnId="{BA5FE36C-873C-4618-A1AF-782F526E2621}">
      <dgm:prSet/>
      <dgm:spPr/>
      <dgm:t>
        <a:bodyPr/>
        <a:lstStyle/>
        <a:p>
          <a:endParaRPr lang="sv-SE"/>
        </a:p>
      </dgm:t>
    </dgm:pt>
    <dgm:pt modelId="{82DCA45D-A951-4D5A-B26C-7B49EE6E3277}">
      <dgm:prSet phldrT="[Text]"/>
      <dgm:spPr/>
      <dgm:t>
        <a:bodyPr/>
        <a:lstStyle/>
        <a:p>
          <a:r>
            <a:rPr lang="sv-SE" dirty="0"/>
            <a:t>Skapa ett rör</a:t>
          </a:r>
        </a:p>
      </dgm:t>
    </dgm:pt>
    <dgm:pt modelId="{3F5D3776-ED57-4B57-8A01-4841B65FDDF6}" type="parTrans" cxnId="{0F37E585-4F4A-4E3F-A419-1F300B7C185A}">
      <dgm:prSet/>
      <dgm:spPr/>
      <dgm:t>
        <a:bodyPr/>
        <a:lstStyle/>
        <a:p>
          <a:endParaRPr lang="sv-SE"/>
        </a:p>
      </dgm:t>
    </dgm:pt>
    <dgm:pt modelId="{9D0F2416-48A2-48CA-BCE8-9BEB9E467512}" type="sibTrans" cxnId="{0F37E585-4F4A-4E3F-A419-1F300B7C185A}">
      <dgm:prSet/>
      <dgm:spPr/>
      <dgm:t>
        <a:bodyPr/>
        <a:lstStyle/>
        <a:p>
          <a:endParaRPr lang="sv-SE"/>
        </a:p>
      </dgm:t>
    </dgm:pt>
    <dgm:pt modelId="{94D5BFAF-6248-4681-8834-11EA5D65D62A}">
      <dgm:prSet phldrT="[Text]"/>
      <dgm:spPr>
        <a:solidFill>
          <a:srgbClr val="CFF0A6"/>
        </a:solidFill>
      </dgm:spPr>
      <dgm:t>
        <a:bodyPr/>
        <a:lstStyle/>
        <a:p>
          <a:r>
            <a:rPr lang="sv-SE" dirty="0"/>
            <a:t>Vävnadsskyddande ytskikt</a:t>
          </a:r>
        </a:p>
      </dgm:t>
    </dgm:pt>
    <dgm:pt modelId="{F8FE9519-44AA-4973-AA40-C88861F4A99D}" type="parTrans" cxnId="{636789EC-FBCC-4533-93B8-884402D9034E}">
      <dgm:prSet/>
      <dgm:spPr/>
      <dgm:t>
        <a:bodyPr/>
        <a:lstStyle/>
        <a:p>
          <a:endParaRPr lang="sv-SE"/>
        </a:p>
      </dgm:t>
    </dgm:pt>
    <dgm:pt modelId="{1E7244FE-B64A-42E5-96D6-8264FB1E0643}" type="sibTrans" cxnId="{636789EC-FBCC-4533-93B8-884402D9034E}">
      <dgm:prSet/>
      <dgm:spPr/>
      <dgm:t>
        <a:bodyPr/>
        <a:lstStyle/>
        <a:p>
          <a:endParaRPr lang="sv-SE"/>
        </a:p>
      </dgm:t>
    </dgm:pt>
    <dgm:pt modelId="{73C26E7C-6EFD-4DBE-9384-2E2D6F079C8F}">
      <dgm:prSet phldrT="[Text]"/>
      <dgm:spPr>
        <a:solidFill>
          <a:srgbClr val="CFF0A6"/>
        </a:solidFill>
      </dgm:spPr>
      <dgm:t>
        <a:bodyPr/>
        <a:lstStyle/>
        <a:p>
          <a:r>
            <a:rPr lang="sv-SE" dirty="0"/>
            <a:t>Skydda mot irritationer av latex</a:t>
          </a:r>
        </a:p>
      </dgm:t>
    </dgm:pt>
    <dgm:pt modelId="{313E623E-B199-468C-94CB-3119FFE56D3E}" type="parTrans" cxnId="{0B277E5B-403E-4769-A563-0F7CE55D2D3F}">
      <dgm:prSet/>
      <dgm:spPr/>
      <dgm:t>
        <a:bodyPr/>
        <a:lstStyle/>
        <a:p>
          <a:endParaRPr lang="sv-SE"/>
        </a:p>
      </dgm:t>
    </dgm:pt>
    <dgm:pt modelId="{0C218310-4FE4-4435-A2D9-BBAF2D91747C}" type="sibTrans" cxnId="{0B277E5B-403E-4769-A563-0F7CE55D2D3F}">
      <dgm:prSet/>
      <dgm:spPr/>
      <dgm:t>
        <a:bodyPr/>
        <a:lstStyle/>
        <a:p>
          <a:endParaRPr lang="sv-SE"/>
        </a:p>
      </dgm:t>
    </dgm:pt>
    <dgm:pt modelId="{F17404A9-4356-4935-AB2B-62E115D4D6A8}">
      <dgm:prSet phldrT="[Text]"/>
      <dgm:spPr>
        <a:solidFill>
          <a:schemeClr val="accent2">
            <a:lumMod val="20000"/>
            <a:lumOff val="80000"/>
          </a:schemeClr>
        </a:solidFill>
      </dgm:spPr>
      <dgm:t>
        <a:bodyPr/>
        <a:lstStyle/>
        <a:p>
          <a:r>
            <a:rPr lang="sv-SE" dirty="0"/>
            <a:t>Profylax-syftande ytskikt</a:t>
          </a:r>
        </a:p>
      </dgm:t>
    </dgm:pt>
    <dgm:pt modelId="{2A599652-545A-45B2-900D-63D2224C21AA}" type="parTrans" cxnId="{A1DC881A-AF1C-4ECC-BB3D-1AD2A2B1066B}">
      <dgm:prSet/>
      <dgm:spPr/>
      <dgm:t>
        <a:bodyPr/>
        <a:lstStyle/>
        <a:p>
          <a:endParaRPr lang="sv-SE"/>
        </a:p>
      </dgm:t>
    </dgm:pt>
    <dgm:pt modelId="{9870A69D-12E4-40C0-9EB1-40DCA8FF91A7}" type="sibTrans" cxnId="{A1DC881A-AF1C-4ECC-BB3D-1AD2A2B1066B}">
      <dgm:prSet/>
      <dgm:spPr/>
      <dgm:t>
        <a:bodyPr/>
        <a:lstStyle/>
        <a:p>
          <a:endParaRPr lang="sv-SE"/>
        </a:p>
      </dgm:t>
    </dgm:pt>
    <dgm:pt modelId="{0ABF9220-04F7-46E2-A0FA-2CEA1DF67684}">
      <dgm:prSet phldrT="[Text]"/>
      <dgm:spPr>
        <a:solidFill>
          <a:schemeClr val="accent2">
            <a:lumMod val="20000"/>
            <a:lumOff val="80000"/>
          </a:schemeClr>
        </a:solidFill>
      </dgm:spPr>
      <dgm:t>
        <a:bodyPr/>
        <a:lstStyle/>
        <a:p>
          <a:r>
            <a:rPr lang="sv-SE" dirty="0"/>
            <a:t>Motverka urinvägsinfektioner</a:t>
          </a:r>
        </a:p>
      </dgm:t>
    </dgm:pt>
    <dgm:pt modelId="{21EE539D-6356-4A15-8DD0-5AC8F235F8A9}" type="parTrans" cxnId="{A9CFB9E8-2E7C-433F-9450-8499F5BB9A68}">
      <dgm:prSet/>
      <dgm:spPr/>
      <dgm:t>
        <a:bodyPr/>
        <a:lstStyle/>
        <a:p>
          <a:endParaRPr lang="sv-SE"/>
        </a:p>
      </dgm:t>
    </dgm:pt>
    <dgm:pt modelId="{154C0346-3922-4774-814F-07792199EE5E}" type="sibTrans" cxnId="{A9CFB9E8-2E7C-433F-9450-8499F5BB9A68}">
      <dgm:prSet/>
      <dgm:spPr/>
      <dgm:t>
        <a:bodyPr/>
        <a:lstStyle/>
        <a:p>
          <a:endParaRPr lang="sv-SE"/>
        </a:p>
      </dgm:t>
    </dgm:pt>
    <dgm:pt modelId="{9DF4393F-B179-4AEE-9640-AE2D66B832D8}">
      <dgm:prSet phldrT="[Text]"/>
      <dgm:spPr>
        <a:solidFill>
          <a:schemeClr val="accent2">
            <a:lumMod val="20000"/>
            <a:lumOff val="80000"/>
          </a:schemeClr>
        </a:solidFill>
      </dgm:spPr>
      <dgm:t>
        <a:bodyPr/>
        <a:lstStyle/>
        <a:p>
          <a:r>
            <a:rPr lang="sv-SE" dirty="0"/>
            <a:t>Motverka biofilm och konkrement</a:t>
          </a:r>
        </a:p>
      </dgm:t>
    </dgm:pt>
    <dgm:pt modelId="{7F910C94-BC8C-4A92-A65C-45B403599AD5}" type="parTrans" cxnId="{496F4FD2-2558-4CEA-8F30-F08CFF90BECE}">
      <dgm:prSet/>
      <dgm:spPr/>
      <dgm:t>
        <a:bodyPr/>
        <a:lstStyle/>
        <a:p>
          <a:endParaRPr lang="sv-SE"/>
        </a:p>
      </dgm:t>
    </dgm:pt>
    <dgm:pt modelId="{773DBD8B-1F69-4A10-970E-AC6C4BB724F5}" type="sibTrans" cxnId="{496F4FD2-2558-4CEA-8F30-F08CFF90BECE}">
      <dgm:prSet/>
      <dgm:spPr/>
      <dgm:t>
        <a:bodyPr/>
        <a:lstStyle/>
        <a:p>
          <a:endParaRPr lang="sv-SE"/>
        </a:p>
      </dgm:t>
    </dgm:pt>
    <dgm:pt modelId="{47EE1BB1-6C1D-4DDB-9954-20E69F83A659}">
      <dgm:prSet phldrT="[Text]"/>
      <dgm:spPr>
        <a:solidFill>
          <a:srgbClr val="CFF0A6"/>
        </a:solidFill>
      </dgm:spPr>
      <dgm:t>
        <a:bodyPr/>
        <a:lstStyle/>
        <a:p>
          <a:r>
            <a:rPr lang="sv-SE" i="1" dirty="0"/>
            <a:t>*Minska friktion mot urinröret</a:t>
          </a:r>
        </a:p>
      </dgm:t>
    </dgm:pt>
    <dgm:pt modelId="{12178D26-C18F-469D-8355-94D87E8D387A}" type="parTrans" cxnId="{9397E210-ED8A-457C-B21C-5C126D133C6A}">
      <dgm:prSet/>
      <dgm:spPr/>
      <dgm:t>
        <a:bodyPr/>
        <a:lstStyle/>
        <a:p>
          <a:endParaRPr lang="sv-SE"/>
        </a:p>
      </dgm:t>
    </dgm:pt>
    <dgm:pt modelId="{6C261F81-92B5-4FB5-A282-54C96C1F0BF1}" type="sibTrans" cxnId="{9397E210-ED8A-457C-B21C-5C126D133C6A}">
      <dgm:prSet/>
      <dgm:spPr/>
      <dgm:t>
        <a:bodyPr/>
        <a:lstStyle/>
        <a:p>
          <a:endParaRPr lang="sv-SE"/>
        </a:p>
      </dgm:t>
    </dgm:pt>
    <dgm:pt modelId="{614FB37E-76CF-4D52-AB2C-D4AC14B2A873}">
      <dgm:prSet phldrT="[Text]"/>
      <dgm:spPr/>
      <dgm:t>
        <a:bodyPr/>
        <a:lstStyle/>
        <a:p>
          <a:r>
            <a:rPr lang="sv-SE" dirty="0"/>
            <a:t>Upprätta hålrum</a:t>
          </a:r>
        </a:p>
      </dgm:t>
    </dgm:pt>
    <dgm:pt modelId="{898A9C98-C2E2-458C-A864-6FBAF64691C1}" type="parTrans" cxnId="{F681ED7C-B42E-4346-AAD0-914CBBF7722D}">
      <dgm:prSet/>
      <dgm:spPr/>
      <dgm:t>
        <a:bodyPr/>
        <a:lstStyle/>
        <a:p>
          <a:endParaRPr lang="sv-SE"/>
        </a:p>
      </dgm:t>
    </dgm:pt>
    <dgm:pt modelId="{84D73FEA-30A0-47F7-9E42-A137A7CFB3F8}" type="sibTrans" cxnId="{F681ED7C-B42E-4346-AAD0-914CBBF7722D}">
      <dgm:prSet/>
      <dgm:spPr/>
      <dgm:t>
        <a:bodyPr/>
        <a:lstStyle/>
        <a:p>
          <a:endParaRPr lang="sv-SE"/>
        </a:p>
      </dgm:t>
    </dgm:pt>
    <dgm:pt modelId="{635927C4-8DAF-4E2B-8074-1BA8AD06D599}" type="pres">
      <dgm:prSet presAssocID="{83D9230A-B3EF-49A5-B193-07399BEC6DCA}" presName="linear" presStyleCnt="0">
        <dgm:presLayoutVars>
          <dgm:dir/>
          <dgm:resizeHandles val="exact"/>
        </dgm:presLayoutVars>
      </dgm:prSet>
      <dgm:spPr/>
    </dgm:pt>
    <dgm:pt modelId="{6684546E-FB42-4187-BFED-32FC80BFB6AE}" type="pres">
      <dgm:prSet presAssocID="{6D80FC5F-DDF9-448E-A0D8-891C25C17ED1}" presName="comp" presStyleCnt="0"/>
      <dgm:spPr/>
    </dgm:pt>
    <dgm:pt modelId="{69CF4E54-D032-4034-BFB5-71705393B255}" type="pres">
      <dgm:prSet presAssocID="{6D80FC5F-DDF9-448E-A0D8-891C25C17ED1}" presName="box" presStyleLbl="node1" presStyleIdx="0" presStyleCnt="3"/>
      <dgm:spPr/>
    </dgm:pt>
    <dgm:pt modelId="{87A14FDF-DBBB-42C8-81D0-34980FAE454A}" type="pres">
      <dgm:prSet presAssocID="{6D80FC5F-DDF9-448E-A0D8-891C25C17ED1}" presName="img" presStyleLbl="fgImgPlace1" presStyleIdx="0" presStyleCnt="3"/>
      <dgm:spPr/>
    </dgm:pt>
    <dgm:pt modelId="{DD70DCA8-3985-4DFF-9CCC-EC73A4E8D1E6}" type="pres">
      <dgm:prSet presAssocID="{6D80FC5F-DDF9-448E-A0D8-891C25C17ED1}" presName="text" presStyleLbl="node1" presStyleIdx="0" presStyleCnt="3">
        <dgm:presLayoutVars>
          <dgm:bulletEnabled val="1"/>
        </dgm:presLayoutVars>
      </dgm:prSet>
      <dgm:spPr/>
    </dgm:pt>
    <dgm:pt modelId="{D600CC3C-138B-4085-95B1-6950EBE15448}" type="pres">
      <dgm:prSet presAssocID="{E92A805A-71B9-4404-9150-4F293B99E681}" presName="spacer" presStyleCnt="0"/>
      <dgm:spPr/>
    </dgm:pt>
    <dgm:pt modelId="{B9F48FD8-857B-48ED-AD30-8A582FC222D9}" type="pres">
      <dgm:prSet presAssocID="{94D5BFAF-6248-4681-8834-11EA5D65D62A}" presName="comp" presStyleCnt="0"/>
      <dgm:spPr/>
    </dgm:pt>
    <dgm:pt modelId="{41E9EC07-70CB-48EB-AD10-A6EED55B52BA}" type="pres">
      <dgm:prSet presAssocID="{94D5BFAF-6248-4681-8834-11EA5D65D62A}" presName="box" presStyleLbl="node1" presStyleIdx="1" presStyleCnt="3" custLinFactNeighborX="368" custLinFactNeighborY="-464"/>
      <dgm:spPr/>
    </dgm:pt>
    <dgm:pt modelId="{F8A1710A-3EDB-4816-B30D-E4FA737D052D}" type="pres">
      <dgm:prSet presAssocID="{94D5BFAF-6248-4681-8834-11EA5D65D62A}" presName="img" presStyleLbl="fgImgPlace1" presStyleIdx="1" presStyleCnt="3"/>
      <dgm:spPr/>
    </dgm:pt>
    <dgm:pt modelId="{D8BA7381-DB08-425A-88C5-AEB5C62519B4}" type="pres">
      <dgm:prSet presAssocID="{94D5BFAF-6248-4681-8834-11EA5D65D62A}" presName="text" presStyleLbl="node1" presStyleIdx="1" presStyleCnt="3">
        <dgm:presLayoutVars>
          <dgm:bulletEnabled val="1"/>
        </dgm:presLayoutVars>
      </dgm:prSet>
      <dgm:spPr/>
    </dgm:pt>
    <dgm:pt modelId="{AAD7852B-DF56-4317-BF82-A6159BC360CB}" type="pres">
      <dgm:prSet presAssocID="{1E7244FE-B64A-42E5-96D6-8264FB1E0643}" presName="spacer" presStyleCnt="0"/>
      <dgm:spPr/>
    </dgm:pt>
    <dgm:pt modelId="{4796F10E-D726-4DFE-9B31-C435BB101E05}" type="pres">
      <dgm:prSet presAssocID="{F17404A9-4356-4935-AB2B-62E115D4D6A8}" presName="comp" presStyleCnt="0"/>
      <dgm:spPr/>
    </dgm:pt>
    <dgm:pt modelId="{E353DC33-4974-479F-8071-0EA13B7EF5B5}" type="pres">
      <dgm:prSet presAssocID="{F17404A9-4356-4935-AB2B-62E115D4D6A8}" presName="box" presStyleLbl="node1" presStyleIdx="2" presStyleCnt="3"/>
      <dgm:spPr/>
    </dgm:pt>
    <dgm:pt modelId="{6E8259AA-FDE2-4CF9-ACEA-F977939D3489}" type="pres">
      <dgm:prSet presAssocID="{F17404A9-4356-4935-AB2B-62E115D4D6A8}" presName="img" presStyleLbl="fgImgPlace1" presStyleIdx="2" presStyleCnt="3"/>
      <dgm:spPr/>
    </dgm:pt>
    <dgm:pt modelId="{BBF660A4-E04A-4E88-A105-C39ECB7DEE20}" type="pres">
      <dgm:prSet presAssocID="{F17404A9-4356-4935-AB2B-62E115D4D6A8}" presName="text" presStyleLbl="node1" presStyleIdx="2" presStyleCnt="3">
        <dgm:presLayoutVars>
          <dgm:bulletEnabled val="1"/>
        </dgm:presLayoutVars>
      </dgm:prSet>
      <dgm:spPr/>
    </dgm:pt>
  </dgm:ptLst>
  <dgm:cxnLst>
    <dgm:cxn modelId="{AB49B606-D6F0-4D81-AD57-9AC8C4497EE8}" type="presOf" srcId="{73C26E7C-6EFD-4DBE-9384-2E2D6F079C8F}" destId="{41E9EC07-70CB-48EB-AD10-A6EED55B52BA}" srcOrd="0" destOrd="1" presId="urn:microsoft.com/office/officeart/2005/8/layout/vList4#1"/>
    <dgm:cxn modelId="{9397E210-ED8A-457C-B21C-5C126D133C6A}" srcId="{94D5BFAF-6248-4681-8834-11EA5D65D62A}" destId="{47EE1BB1-6C1D-4DDB-9954-20E69F83A659}" srcOrd="1" destOrd="0" parTransId="{12178D26-C18F-469D-8355-94D87E8D387A}" sibTransId="{6C261F81-92B5-4FB5-A282-54C96C1F0BF1}"/>
    <dgm:cxn modelId="{A1DC881A-AF1C-4ECC-BB3D-1AD2A2B1066B}" srcId="{83D9230A-B3EF-49A5-B193-07399BEC6DCA}" destId="{F17404A9-4356-4935-AB2B-62E115D4D6A8}" srcOrd="2" destOrd="0" parTransId="{2A599652-545A-45B2-900D-63D2224C21AA}" sibTransId="{9870A69D-12E4-40C0-9EB1-40DCA8FF91A7}"/>
    <dgm:cxn modelId="{B6D3D12B-3016-4691-B910-F050FFB5EADF}" type="presOf" srcId="{0ABF9220-04F7-46E2-A0FA-2CEA1DF67684}" destId="{E353DC33-4974-479F-8071-0EA13B7EF5B5}" srcOrd="0" destOrd="1" presId="urn:microsoft.com/office/officeart/2005/8/layout/vList4#1"/>
    <dgm:cxn modelId="{D0A6C62E-4578-49CA-B89F-DF01E141681B}" type="presOf" srcId="{47EE1BB1-6C1D-4DDB-9954-20E69F83A659}" destId="{41E9EC07-70CB-48EB-AD10-A6EED55B52BA}" srcOrd="0" destOrd="2" presId="urn:microsoft.com/office/officeart/2005/8/layout/vList4#1"/>
    <dgm:cxn modelId="{9533B82F-23CF-4CDB-8BDA-B608EADF3536}" type="presOf" srcId="{82DCA45D-A951-4D5A-B26C-7B49EE6E3277}" destId="{DD70DCA8-3985-4DFF-9CCC-EC73A4E8D1E6}" srcOrd="1" destOrd="1" presId="urn:microsoft.com/office/officeart/2005/8/layout/vList4#1"/>
    <dgm:cxn modelId="{D1E23330-02F0-4140-8D14-E5FE97C156F4}" type="presOf" srcId="{F17404A9-4356-4935-AB2B-62E115D4D6A8}" destId="{BBF660A4-E04A-4E88-A105-C39ECB7DEE20}" srcOrd="1" destOrd="0" presId="urn:microsoft.com/office/officeart/2005/8/layout/vList4#1"/>
    <dgm:cxn modelId="{F17AF732-0497-4109-85C0-2551E6FB7756}" type="presOf" srcId="{6D80FC5F-DDF9-448E-A0D8-891C25C17ED1}" destId="{69CF4E54-D032-4034-BFB5-71705393B255}" srcOrd="0" destOrd="0" presId="urn:microsoft.com/office/officeart/2005/8/layout/vList4#1"/>
    <dgm:cxn modelId="{D253D73A-97E7-4044-B04D-763AE33150D7}" type="presOf" srcId="{73C26E7C-6EFD-4DBE-9384-2E2D6F079C8F}" destId="{D8BA7381-DB08-425A-88C5-AEB5C62519B4}" srcOrd="1" destOrd="1" presId="urn:microsoft.com/office/officeart/2005/8/layout/vList4#1"/>
    <dgm:cxn modelId="{0B277E5B-403E-4769-A563-0F7CE55D2D3F}" srcId="{94D5BFAF-6248-4681-8834-11EA5D65D62A}" destId="{73C26E7C-6EFD-4DBE-9384-2E2D6F079C8F}" srcOrd="0" destOrd="0" parTransId="{313E623E-B199-468C-94CB-3119FFE56D3E}" sibTransId="{0C218310-4FE4-4435-A2D9-BBAF2D91747C}"/>
    <dgm:cxn modelId="{BA5FE36C-873C-4618-A1AF-782F526E2621}" srcId="{83D9230A-B3EF-49A5-B193-07399BEC6DCA}" destId="{6D80FC5F-DDF9-448E-A0D8-891C25C17ED1}" srcOrd="0" destOrd="0" parTransId="{12784880-3937-4936-AB9E-F78AF9B5133E}" sibTransId="{E92A805A-71B9-4404-9150-4F293B99E681}"/>
    <dgm:cxn modelId="{CABB9259-9041-4767-9B99-D9C02FC70D84}" type="presOf" srcId="{94D5BFAF-6248-4681-8834-11EA5D65D62A}" destId="{D8BA7381-DB08-425A-88C5-AEB5C62519B4}" srcOrd="1" destOrd="0" presId="urn:microsoft.com/office/officeart/2005/8/layout/vList4#1"/>
    <dgm:cxn modelId="{B1522A5A-8608-4372-BBC6-4338697830F2}" type="presOf" srcId="{83D9230A-B3EF-49A5-B193-07399BEC6DCA}" destId="{635927C4-8DAF-4E2B-8074-1BA8AD06D599}" srcOrd="0" destOrd="0" presId="urn:microsoft.com/office/officeart/2005/8/layout/vList4#1"/>
    <dgm:cxn modelId="{F681ED7C-B42E-4346-AAD0-914CBBF7722D}" srcId="{6D80FC5F-DDF9-448E-A0D8-891C25C17ED1}" destId="{614FB37E-76CF-4D52-AB2C-D4AC14B2A873}" srcOrd="1" destOrd="0" parTransId="{898A9C98-C2E2-458C-A864-6FBAF64691C1}" sibTransId="{84D73FEA-30A0-47F7-9E42-A137A7CFB3F8}"/>
    <dgm:cxn modelId="{06B2F67D-156C-4D07-9A6A-4A6D89D0BBB4}" type="presOf" srcId="{82DCA45D-A951-4D5A-B26C-7B49EE6E3277}" destId="{69CF4E54-D032-4034-BFB5-71705393B255}" srcOrd="0" destOrd="1" presId="urn:microsoft.com/office/officeart/2005/8/layout/vList4#1"/>
    <dgm:cxn modelId="{0F37E585-4F4A-4E3F-A419-1F300B7C185A}" srcId="{6D80FC5F-DDF9-448E-A0D8-891C25C17ED1}" destId="{82DCA45D-A951-4D5A-B26C-7B49EE6E3277}" srcOrd="0" destOrd="0" parTransId="{3F5D3776-ED57-4B57-8A01-4841B65FDDF6}" sibTransId="{9D0F2416-48A2-48CA-BCE8-9BEB9E467512}"/>
    <dgm:cxn modelId="{F508DA9D-D232-4A88-A1A0-6AB78A40C6EB}" type="presOf" srcId="{614FB37E-76CF-4D52-AB2C-D4AC14B2A873}" destId="{DD70DCA8-3985-4DFF-9CCC-EC73A4E8D1E6}" srcOrd="1" destOrd="2" presId="urn:microsoft.com/office/officeart/2005/8/layout/vList4#1"/>
    <dgm:cxn modelId="{D9F53DB5-8558-4B06-AA83-275A3991263D}" type="presOf" srcId="{0ABF9220-04F7-46E2-A0FA-2CEA1DF67684}" destId="{BBF660A4-E04A-4E88-A105-C39ECB7DEE20}" srcOrd="1" destOrd="1" presId="urn:microsoft.com/office/officeart/2005/8/layout/vList4#1"/>
    <dgm:cxn modelId="{3928D1BB-6CE4-4E4D-86C6-C84CD045A7ED}" type="presOf" srcId="{614FB37E-76CF-4D52-AB2C-D4AC14B2A873}" destId="{69CF4E54-D032-4034-BFB5-71705393B255}" srcOrd="0" destOrd="2" presId="urn:microsoft.com/office/officeart/2005/8/layout/vList4#1"/>
    <dgm:cxn modelId="{94055DBC-2B1C-43DD-B98B-104D6675E68D}" type="presOf" srcId="{6D80FC5F-DDF9-448E-A0D8-891C25C17ED1}" destId="{DD70DCA8-3985-4DFF-9CCC-EC73A4E8D1E6}" srcOrd="1" destOrd="0" presId="urn:microsoft.com/office/officeart/2005/8/layout/vList4#1"/>
    <dgm:cxn modelId="{ED7E7ECE-96B3-4415-B01C-4C3E047F6384}" type="presOf" srcId="{F17404A9-4356-4935-AB2B-62E115D4D6A8}" destId="{E353DC33-4974-479F-8071-0EA13B7EF5B5}" srcOrd="0" destOrd="0" presId="urn:microsoft.com/office/officeart/2005/8/layout/vList4#1"/>
    <dgm:cxn modelId="{496F4FD2-2558-4CEA-8F30-F08CFF90BECE}" srcId="{F17404A9-4356-4935-AB2B-62E115D4D6A8}" destId="{9DF4393F-B179-4AEE-9640-AE2D66B832D8}" srcOrd="1" destOrd="0" parTransId="{7F910C94-BC8C-4A92-A65C-45B403599AD5}" sibTransId="{773DBD8B-1F69-4A10-970E-AC6C4BB724F5}"/>
    <dgm:cxn modelId="{91B43BDA-4669-4898-B070-AC11312FB3B9}" type="presOf" srcId="{47EE1BB1-6C1D-4DDB-9954-20E69F83A659}" destId="{D8BA7381-DB08-425A-88C5-AEB5C62519B4}" srcOrd="1" destOrd="2" presId="urn:microsoft.com/office/officeart/2005/8/layout/vList4#1"/>
    <dgm:cxn modelId="{8E7C39E7-973F-426B-B752-CBF0FCD246DC}" type="presOf" srcId="{94D5BFAF-6248-4681-8834-11EA5D65D62A}" destId="{41E9EC07-70CB-48EB-AD10-A6EED55B52BA}" srcOrd="0" destOrd="0" presId="urn:microsoft.com/office/officeart/2005/8/layout/vList4#1"/>
    <dgm:cxn modelId="{A9CFB9E8-2E7C-433F-9450-8499F5BB9A68}" srcId="{F17404A9-4356-4935-AB2B-62E115D4D6A8}" destId="{0ABF9220-04F7-46E2-A0FA-2CEA1DF67684}" srcOrd="0" destOrd="0" parTransId="{21EE539D-6356-4A15-8DD0-5AC8F235F8A9}" sibTransId="{154C0346-3922-4774-814F-07792199EE5E}"/>
    <dgm:cxn modelId="{F78678EA-2277-4824-A3F4-F80EE94414E8}" type="presOf" srcId="{9DF4393F-B179-4AEE-9640-AE2D66B832D8}" destId="{BBF660A4-E04A-4E88-A105-C39ECB7DEE20}" srcOrd="1" destOrd="2" presId="urn:microsoft.com/office/officeart/2005/8/layout/vList4#1"/>
    <dgm:cxn modelId="{636789EC-FBCC-4533-93B8-884402D9034E}" srcId="{83D9230A-B3EF-49A5-B193-07399BEC6DCA}" destId="{94D5BFAF-6248-4681-8834-11EA5D65D62A}" srcOrd="1" destOrd="0" parTransId="{F8FE9519-44AA-4973-AA40-C88861F4A99D}" sibTransId="{1E7244FE-B64A-42E5-96D6-8264FB1E0643}"/>
    <dgm:cxn modelId="{01DEB4F2-2E4C-4037-B1D0-261259CCE5DC}" type="presOf" srcId="{9DF4393F-B179-4AEE-9640-AE2D66B832D8}" destId="{E353DC33-4974-479F-8071-0EA13B7EF5B5}" srcOrd="0" destOrd="2" presId="urn:microsoft.com/office/officeart/2005/8/layout/vList4#1"/>
    <dgm:cxn modelId="{1C4BBCA3-8C27-4C13-B420-FF358297BD71}" type="presParOf" srcId="{635927C4-8DAF-4E2B-8074-1BA8AD06D599}" destId="{6684546E-FB42-4187-BFED-32FC80BFB6AE}" srcOrd="0" destOrd="0" presId="urn:microsoft.com/office/officeart/2005/8/layout/vList4#1"/>
    <dgm:cxn modelId="{F870AAD7-1549-420E-AD53-DB03CD90BCED}" type="presParOf" srcId="{6684546E-FB42-4187-BFED-32FC80BFB6AE}" destId="{69CF4E54-D032-4034-BFB5-71705393B255}" srcOrd="0" destOrd="0" presId="urn:microsoft.com/office/officeart/2005/8/layout/vList4#1"/>
    <dgm:cxn modelId="{28556662-C533-4EE4-8DB5-ECD958DA15A1}" type="presParOf" srcId="{6684546E-FB42-4187-BFED-32FC80BFB6AE}" destId="{87A14FDF-DBBB-42C8-81D0-34980FAE454A}" srcOrd="1" destOrd="0" presId="urn:microsoft.com/office/officeart/2005/8/layout/vList4#1"/>
    <dgm:cxn modelId="{7B4DFFDB-D182-455F-94FE-E4853F57311E}" type="presParOf" srcId="{6684546E-FB42-4187-BFED-32FC80BFB6AE}" destId="{DD70DCA8-3985-4DFF-9CCC-EC73A4E8D1E6}" srcOrd="2" destOrd="0" presId="urn:microsoft.com/office/officeart/2005/8/layout/vList4#1"/>
    <dgm:cxn modelId="{B15097C2-BBF6-45FC-8F27-F8F422C0F745}" type="presParOf" srcId="{635927C4-8DAF-4E2B-8074-1BA8AD06D599}" destId="{D600CC3C-138B-4085-95B1-6950EBE15448}" srcOrd="1" destOrd="0" presId="urn:microsoft.com/office/officeart/2005/8/layout/vList4#1"/>
    <dgm:cxn modelId="{03E95C7F-65C7-4779-91FB-C984BB6CDA2E}" type="presParOf" srcId="{635927C4-8DAF-4E2B-8074-1BA8AD06D599}" destId="{B9F48FD8-857B-48ED-AD30-8A582FC222D9}" srcOrd="2" destOrd="0" presId="urn:microsoft.com/office/officeart/2005/8/layout/vList4#1"/>
    <dgm:cxn modelId="{24DDE8A4-C875-4520-8DC2-C16037B5512C}" type="presParOf" srcId="{B9F48FD8-857B-48ED-AD30-8A582FC222D9}" destId="{41E9EC07-70CB-48EB-AD10-A6EED55B52BA}" srcOrd="0" destOrd="0" presId="urn:microsoft.com/office/officeart/2005/8/layout/vList4#1"/>
    <dgm:cxn modelId="{32C7B3C4-3FDB-4EB0-BECB-D8B230EC284A}" type="presParOf" srcId="{B9F48FD8-857B-48ED-AD30-8A582FC222D9}" destId="{F8A1710A-3EDB-4816-B30D-E4FA737D052D}" srcOrd="1" destOrd="0" presId="urn:microsoft.com/office/officeart/2005/8/layout/vList4#1"/>
    <dgm:cxn modelId="{E625E431-22EB-466B-89BC-652850AA2CC4}" type="presParOf" srcId="{B9F48FD8-857B-48ED-AD30-8A582FC222D9}" destId="{D8BA7381-DB08-425A-88C5-AEB5C62519B4}" srcOrd="2" destOrd="0" presId="urn:microsoft.com/office/officeart/2005/8/layout/vList4#1"/>
    <dgm:cxn modelId="{FE7591B7-1531-42CC-8FC6-2E9E6D5586F5}" type="presParOf" srcId="{635927C4-8DAF-4E2B-8074-1BA8AD06D599}" destId="{AAD7852B-DF56-4317-BF82-A6159BC360CB}" srcOrd="3" destOrd="0" presId="urn:microsoft.com/office/officeart/2005/8/layout/vList4#1"/>
    <dgm:cxn modelId="{E5154FE3-A558-45E6-8FAE-4F75D2E7BA6A}" type="presParOf" srcId="{635927C4-8DAF-4E2B-8074-1BA8AD06D599}" destId="{4796F10E-D726-4DFE-9B31-C435BB101E05}" srcOrd="4" destOrd="0" presId="urn:microsoft.com/office/officeart/2005/8/layout/vList4#1"/>
    <dgm:cxn modelId="{4345C3A9-3850-41DD-A2DE-F755E611B3AF}" type="presParOf" srcId="{4796F10E-D726-4DFE-9B31-C435BB101E05}" destId="{E353DC33-4974-479F-8071-0EA13B7EF5B5}" srcOrd="0" destOrd="0" presId="urn:microsoft.com/office/officeart/2005/8/layout/vList4#1"/>
    <dgm:cxn modelId="{DCA74AF9-497C-4E79-872A-E6118556DD7C}" type="presParOf" srcId="{4796F10E-D726-4DFE-9B31-C435BB101E05}" destId="{6E8259AA-FDE2-4CF9-ACEA-F977939D3489}" srcOrd="1" destOrd="0" presId="urn:microsoft.com/office/officeart/2005/8/layout/vList4#1"/>
    <dgm:cxn modelId="{9EF6CE37-DB35-4CA1-BD02-6AFE7110EE15}" type="presParOf" srcId="{4796F10E-D726-4DFE-9B31-C435BB101E05}" destId="{BBF660A4-E04A-4E88-A105-C39ECB7DEE20}"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F4E54-D032-4034-BFB5-71705393B255}">
      <dsp:nvSpPr>
        <dsp:cNvPr id="0" name=""/>
        <dsp:cNvSpPr/>
      </dsp:nvSpPr>
      <dsp:spPr>
        <a:xfrm>
          <a:off x="0" y="0"/>
          <a:ext cx="6096000" cy="126999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sv-SE" sz="2600" kern="1200" dirty="0"/>
            <a:t>Grundmaterialet</a:t>
          </a:r>
        </a:p>
        <a:p>
          <a:pPr marL="228600" lvl="1" indent="-228600" algn="l" defTabSz="889000">
            <a:lnSpc>
              <a:spcPct val="90000"/>
            </a:lnSpc>
            <a:spcBef>
              <a:spcPct val="0"/>
            </a:spcBef>
            <a:spcAft>
              <a:spcPct val="15000"/>
            </a:spcAft>
            <a:buChar char="•"/>
          </a:pPr>
          <a:r>
            <a:rPr lang="sv-SE" sz="2000" kern="1200" dirty="0"/>
            <a:t>Skapa ett rör</a:t>
          </a:r>
        </a:p>
        <a:p>
          <a:pPr marL="228600" lvl="1" indent="-228600" algn="l" defTabSz="889000">
            <a:lnSpc>
              <a:spcPct val="90000"/>
            </a:lnSpc>
            <a:spcBef>
              <a:spcPct val="0"/>
            </a:spcBef>
            <a:spcAft>
              <a:spcPct val="15000"/>
            </a:spcAft>
            <a:buChar char="•"/>
          </a:pPr>
          <a:r>
            <a:rPr lang="sv-SE" sz="2000" kern="1200" dirty="0"/>
            <a:t>Upprätta hålrum</a:t>
          </a:r>
        </a:p>
      </dsp:txBody>
      <dsp:txXfrm>
        <a:off x="1346200" y="0"/>
        <a:ext cx="4749800" cy="1269999"/>
      </dsp:txXfrm>
    </dsp:sp>
    <dsp:sp modelId="{87A14FDF-DBBB-42C8-81D0-34980FAE454A}">
      <dsp:nvSpPr>
        <dsp:cNvPr id="0" name=""/>
        <dsp:cNvSpPr/>
      </dsp:nvSpPr>
      <dsp:spPr>
        <a:xfrm>
          <a:off x="126999" y="126999"/>
          <a:ext cx="1219200" cy="1015999"/>
        </a:xfrm>
        <a:prstGeom prst="roundRect">
          <a:avLst>
            <a:gd name="adj" fmla="val 1000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1E9EC07-70CB-48EB-AD10-A6EED55B52BA}">
      <dsp:nvSpPr>
        <dsp:cNvPr id="0" name=""/>
        <dsp:cNvSpPr/>
      </dsp:nvSpPr>
      <dsp:spPr>
        <a:xfrm>
          <a:off x="0" y="1391107"/>
          <a:ext cx="6096000" cy="1269999"/>
        </a:xfrm>
        <a:prstGeom prst="roundRect">
          <a:avLst>
            <a:gd name="adj" fmla="val 10000"/>
          </a:avLst>
        </a:prstGeom>
        <a:solidFill>
          <a:srgbClr val="CFF0A6"/>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sv-SE" sz="2600" kern="1200" dirty="0"/>
            <a:t>Vävnadsskyddande ytskikt</a:t>
          </a:r>
        </a:p>
        <a:p>
          <a:pPr marL="228600" lvl="1" indent="-228600" algn="l" defTabSz="889000">
            <a:lnSpc>
              <a:spcPct val="90000"/>
            </a:lnSpc>
            <a:spcBef>
              <a:spcPct val="0"/>
            </a:spcBef>
            <a:spcAft>
              <a:spcPct val="15000"/>
            </a:spcAft>
            <a:buChar char="•"/>
          </a:pPr>
          <a:r>
            <a:rPr lang="sv-SE" sz="2000" kern="1200" dirty="0"/>
            <a:t>Skydda mot irritationer av latex</a:t>
          </a:r>
        </a:p>
        <a:p>
          <a:pPr marL="228600" lvl="1" indent="-228600" algn="l" defTabSz="889000">
            <a:lnSpc>
              <a:spcPct val="90000"/>
            </a:lnSpc>
            <a:spcBef>
              <a:spcPct val="0"/>
            </a:spcBef>
            <a:spcAft>
              <a:spcPct val="15000"/>
            </a:spcAft>
            <a:buChar char="•"/>
          </a:pPr>
          <a:r>
            <a:rPr lang="sv-SE" sz="2000" i="1" kern="1200" dirty="0"/>
            <a:t>*Minska friktion mot urinröret</a:t>
          </a:r>
        </a:p>
      </dsp:txBody>
      <dsp:txXfrm>
        <a:off x="1346200" y="1391107"/>
        <a:ext cx="4749800" cy="1269999"/>
      </dsp:txXfrm>
    </dsp:sp>
    <dsp:sp modelId="{F8A1710A-3EDB-4816-B30D-E4FA737D052D}">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E353DC33-4974-479F-8071-0EA13B7EF5B5}">
      <dsp:nvSpPr>
        <dsp:cNvPr id="0" name=""/>
        <dsp:cNvSpPr/>
      </dsp:nvSpPr>
      <dsp:spPr>
        <a:xfrm>
          <a:off x="0" y="2793999"/>
          <a:ext cx="6096000" cy="1269999"/>
        </a:xfrm>
        <a:prstGeom prst="roundRect">
          <a:avLst>
            <a:gd name="adj" fmla="val 10000"/>
          </a:avLst>
        </a:prstGeom>
        <a:solidFill>
          <a:schemeClr val="accent2">
            <a:lumMod val="20000"/>
            <a:lumOff val="8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sv-SE" sz="2600" kern="1200" dirty="0"/>
            <a:t>Profylax-syftande ytskikt</a:t>
          </a:r>
        </a:p>
        <a:p>
          <a:pPr marL="228600" lvl="1" indent="-228600" algn="l" defTabSz="889000">
            <a:lnSpc>
              <a:spcPct val="90000"/>
            </a:lnSpc>
            <a:spcBef>
              <a:spcPct val="0"/>
            </a:spcBef>
            <a:spcAft>
              <a:spcPct val="15000"/>
            </a:spcAft>
            <a:buChar char="•"/>
          </a:pPr>
          <a:r>
            <a:rPr lang="sv-SE" sz="2000" kern="1200" dirty="0"/>
            <a:t>Motverka urinvägsinfektioner</a:t>
          </a:r>
        </a:p>
        <a:p>
          <a:pPr marL="228600" lvl="1" indent="-228600" algn="l" defTabSz="889000">
            <a:lnSpc>
              <a:spcPct val="90000"/>
            </a:lnSpc>
            <a:spcBef>
              <a:spcPct val="0"/>
            </a:spcBef>
            <a:spcAft>
              <a:spcPct val="15000"/>
            </a:spcAft>
            <a:buChar char="•"/>
          </a:pPr>
          <a:r>
            <a:rPr lang="sv-SE" sz="2000" kern="1200" dirty="0"/>
            <a:t>Motverka biofilm och konkrement</a:t>
          </a:r>
        </a:p>
      </dsp:txBody>
      <dsp:txXfrm>
        <a:off x="1346200" y="2793999"/>
        <a:ext cx="4749800" cy="1269999"/>
      </dsp:txXfrm>
    </dsp:sp>
    <dsp:sp modelId="{6E8259AA-FDE2-4CF9-ACEA-F977939D3489}">
      <dsp:nvSpPr>
        <dsp:cNvPr id="0" name=""/>
        <dsp:cNvSpPr/>
      </dsp:nvSpPr>
      <dsp:spPr>
        <a:xfrm>
          <a:off x="126999" y="2920999"/>
          <a:ext cx="1219200" cy="1015999"/>
        </a:xfrm>
        <a:prstGeom prst="roundRect">
          <a:avLst>
            <a:gd name="adj" fmla="val 1000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4852ba264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24852ba26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sv-SE" b="1" i="0" dirty="0">
                <a:solidFill>
                  <a:srgbClr val="000000"/>
                </a:solidFill>
                <a:effectLst/>
                <a:latin typeface="Open Sans" panose="020B0606030504020204" pitchFamily="34" charset="0"/>
              </a:rPr>
              <a:t>Akut:</a:t>
            </a:r>
            <a:r>
              <a:rPr lang="sv-SE" b="0" i="0" dirty="0">
                <a:solidFill>
                  <a:srgbClr val="000000"/>
                </a:solidFill>
                <a:effectLst/>
                <a:latin typeface="Open Sans" panose="020B0606030504020204" pitchFamily="34" charset="0"/>
              </a:rPr>
              <a:t> Oförmåga att tömma blåsan, kraftig </a:t>
            </a:r>
            <a:r>
              <a:rPr lang="sv-SE" b="0" i="0" dirty="0" err="1">
                <a:solidFill>
                  <a:srgbClr val="000000"/>
                </a:solidFill>
                <a:effectLst/>
                <a:latin typeface="Open Sans" panose="020B0606030504020204" pitchFamily="34" charset="0"/>
              </a:rPr>
              <a:t>suprapubisk</a:t>
            </a:r>
            <a:r>
              <a:rPr lang="sv-SE" b="0" i="0" dirty="0">
                <a:solidFill>
                  <a:srgbClr val="000000"/>
                </a:solidFill>
                <a:effectLst/>
                <a:latin typeface="Open Sans" panose="020B0606030504020204" pitchFamily="34" charset="0"/>
              </a:rPr>
              <a:t> smärta, stressad och motoriskt orolig patient. Ofta har patienten besvärats av långsamt </a:t>
            </a:r>
            <a:r>
              <a:rPr lang="sv-SE" b="0" i="0" dirty="0" err="1">
                <a:solidFill>
                  <a:srgbClr val="000000"/>
                </a:solidFill>
                <a:effectLst/>
                <a:latin typeface="Open Sans" panose="020B0606030504020204" pitchFamily="34" charset="0"/>
              </a:rPr>
              <a:t>progredierande</a:t>
            </a:r>
            <a:r>
              <a:rPr lang="sv-SE" b="0" i="0" dirty="0">
                <a:solidFill>
                  <a:srgbClr val="000000"/>
                </a:solidFill>
                <a:effectLst/>
                <a:latin typeface="Open Sans" panose="020B0606030504020204" pitchFamily="34" charset="0"/>
              </a:rPr>
              <a:t> LUTS (</a:t>
            </a:r>
            <a:r>
              <a:rPr lang="sv-SE" b="0" i="0" dirty="0" err="1">
                <a:solidFill>
                  <a:srgbClr val="000000"/>
                </a:solidFill>
                <a:effectLst/>
                <a:latin typeface="Open Sans" panose="020B0606030504020204" pitchFamily="34" charset="0"/>
              </a:rPr>
              <a:t>lower</a:t>
            </a:r>
            <a:r>
              <a:rPr lang="sv-SE" b="0" i="0" dirty="0">
                <a:solidFill>
                  <a:srgbClr val="000000"/>
                </a:solidFill>
                <a:effectLst/>
                <a:latin typeface="Open Sans" panose="020B0606030504020204" pitchFamily="34" charset="0"/>
              </a:rPr>
              <a:t> </a:t>
            </a:r>
            <a:r>
              <a:rPr lang="sv-SE" b="0" i="0" dirty="0" err="1">
                <a:solidFill>
                  <a:srgbClr val="000000"/>
                </a:solidFill>
                <a:effectLst/>
                <a:latin typeface="Open Sans" panose="020B0606030504020204" pitchFamily="34" charset="0"/>
              </a:rPr>
              <a:t>urinary</a:t>
            </a:r>
            <a:r>
              <a:rPr lang="sv-SE" b="0" i="0" dirty="0">
                <a:solidFill>
                  <a:srgbClr val="000000"/>
                </a:solidFill>
                <a:effectLst/>
                <a:latin typeface="Open Sans" panose="020B0606030504020204" pitchFamily="34" charset="0"/>
              </a:rPr>
              <a:t> </a:t>
            </a:r>
            <a:r>
              <a:rPr lang="sv-SE" b="0" i="0" dirty="0" err="1">
                <a:solidFill>
                  <a:srgbClr val="000000"/>
                </a:solidFill>
                <a:effectLst/>
                <a:latin typeface="Open Sans" panose="020B0606030504020204" pitchFamily="34" charset="0"/>
              </a:rPr>
              <a:t>tract</a:t>
            </a:r>
            <a:r>
              <a:rPr lang="sv-SE" b="0" i="0" dirty="0">
                <a:solidFill>
                  <a:srgbClr val="000000"/>
                </a:solidFill>
                <a:effectLst/>
                <a:latin typeface="Open Sans" panose="020B0606030504020204" pitchFamily="34" charset="0"/>
              </a:rPr>
              <a:t> symptoms) sedan flera år.</a:t>
            </a:r>
          </a:p>
          <a:p>
            <a:pPr algn="l">
              <a:buFont typeface="Arial" panose="020B0604020202020204" pitchFamily="34" charset="0"/>
              <a:buChar char="•"/>
            </a:pPr>
            <a:r>
              <a:rPr lang="sv-SE" b="1" i="0" dirty="0">
                <a:solidFill>
                  <a:srgbClr val="000000"/>
                </a:solidFill>
                <a:effectLst/>
                <a:latin typeface="Open Sans" panose="020B0606030504020204" pitchFamily="34" charset="0"/>
              </a:rPr>
              <a:t>Kronisk:</a:t>
            </a:r>
            <a:r>
              <a:rPr lang="sv-SE" b="0" i="0" dirty="0">
                <a:solidFill>
                  <a:srgbClr val="000000"/>
                </a:solidFill>
                <a:effectLst/>
                <a:latin typeface="Open Sans" panose="020B0606030504020204" pitchFamily="34" charset="0"/>
              </a:rPr>
              <a:t> Långsamt </a:t>
            </a:r>
            <a:r>
              <a:rPr lang="sv-SE" b="0" i="0" dirty="0" err="1">
                <a:solidFill>
                  <a:srgbClr val="000000"/>
                </a:solidFill>
                <a:effectLst/>
                <a:latin typeface="Open Sans" panose="020B0606030504020204" pitchFamily="34" charset="0"/>
              </a:rPr>
              <a:t>progredierande</a:t>
            </a:r>
            <a:r>
              <a:rPr lang="sv-SE" b="0" i="0" dirty="0">
                <a:solidFill>
                  <a:srgbClr val="000000"/>
                </a:solidFill>
                <a:effectLst/>
                <a:latin typeface="Open Sans" panose="020B0606030504020204" pitchFamily="34" charset="0"/>
              </a:rPr>
              <a:t> svaghet i urinblåsan slutligen resulterande i överflödesinkontinens – </a:t>
            </a:r>
            <a:r>
              <a:rPr lang="sv-SE" b="0" i="0" dirty="0" err="1">
                <a:solidFill>
                  <a:srgbClr val="000000"/>
                </a:solidFill>
                <a:effectLst/>
                <a:latin typeface="Open Sans" panose="020B0606030504020204" pitchFamily="34" charset="0"/>
              </a:rPr>
              <a:t>ischuria</a:t>
            </a:r>
            <a:r>
              <a:rPr lang="sv-SE" b="0" i="0" dirty="0">
                <a:solidFill>
                  <a:srgbClr val="000000"/>
                </a:solidFill>
                <a:effectLst/>
                <a:latin typeface="Open Sans" panose="020B0606030504020204" pitchFamily="34" charset="0"/>
              </a:rPr>
              <a:t> </a:t>
            </a:r>
            <a:r>
              <a:rPr lang="sv-SE" b="0" i="0" dirty="0" err="1">
                <a:solidFill>
                  <a:srgbClr val="000000"/>
                </a:solidFill>
                <a:effectLst/>
                <a:latin typeface="Open Sans" panose="020B0606030504020204" pitchFamily="34" charset="0"/>
              </a:rPr>
              <a:t>paradoxa</a:t>
            </a:r>
            <a:r>
              <a:rPr lang="sv-SE" b="0" i="0" dirty="0">
                <a:solidFill>
                  <a:srgbClr val="000000"/>
                </a:solidFill>
                <a:effectLst/>
                <a:latin typeface="Open Sans" panose="020B0606030504020204" pitchFamily="34" charset="0"/>
              </a:rPr>
              <a:t>. Kortare eller längre period av frekvent </a:t>
            </a:r>
            <a:r>
              <a:rPr lang="sv-SE" b="0" i="0" dirty="0" err="1">
                <a:solidFill>
                  <a:srgbClr val="000000"/>
                </a:solidFill>
                <a:effectLst/>
                <a:latin typeface="Open Sans" panose="020B0606030504020204" pitchFamily="34" charset="0"/>
              </a:rPr>
              <a:t>miktion</a:t>
            </a:r>
            <a:r>
              <a:rPr lang="sv-SE" b="0" i="0" dirty="0">
                <a:solidFill>
                  <a:srgbClr val="000000"/>
                </a:solidFill>
                <a:effectLst/>
                <a:latin typeface="Open Sans" panose="020B0606030504020204" pitchFamily="34" charset="0"/>
              </a:rPr>
              <a:t> med små urinmängder och ibland läckage, oftast rör det sig om nattlig inkontinens. Blåsatoni. Observera att detta, till skillnad från akut retention, inte är ett smärtsamt tillstånd. Den ökade </a:t>
            </a:r>
            <a:r>
              <a:rPr lang="sv-SE" b="0" i="0" dirty="0" err="1">
                <a:solidFill>
                  <a:srgbClr val="000000"/>
                </a:solidFill>
                <a:effectLst/>
                <a:latin typeface="Open Sans" panose="020B0606030504020204" pitchFamily="34" charset="0"/>
              </a:rPr>
              <a:t>residualurin</a:t>
            </a:r>
            <a:r>
              <a:rPr lang="sv-SE" b="0" i="0" dirty="0">
                <a:solidFill>
                  <a:srgbClr val="000000"/>
                </a:solidFill>
                <a:effectLst/>
                <a:latin typeface="Open Sans" panose="020B0606030504020204" pitchFamily="34" charset="0"/>
              </a:rPr>
              <a:t>-mängden leder till högt tryck i urinblåsan som kan orsaka bilateral hydronefros och försämrad njurfunktion.</a:t>
            </a:r>
          </a:p>
          <a:p>
            <a:pPr marL="0" lvl="0" indent="0" algn="l" rtl="0">
              <a:spcBef>
                <a:spcPts val="0"/>
              </a:spcBef>
              <a:spcAft>
                <a:spcPts val="0"/>
              </a:spcAft>
              <a:buNone/>
            </a:pPr>
            <a:endParaRPr dirty="0"/>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752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6</a:t>
            </a:fld>
            <a:endParaRPr/>
          </a:p>
        </p:txBody>
      </p:sp>
      <p:sp>
        <p:nvSpPr>
          <p:cNvPr id="226" name="Google Shape;226;p15:notes"/>
          <p:cNvSpPr>
            <a:spLocks noGrp="1" noRot="1" noChangeAspect="1"/>
          </p:cNvSpPr>
          <p:nvPr>
            <p:ph type="sldImg" idx="2"/>
          </p:nvPr>
        </p:nvSpPr>
        <p:spPr>
          <a:xfrm>
            <a:off x="44450" y="739775"/>
            <a:ext cx="6580188" cy="37020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7" name="Google Shape;22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Bikupa</a:t>
            </a:r>
            <a:endParaRPr/>
          </a:p>
          <a:p>
            <a:pPr marL="0" lvl="0" indent="0" algn="l" rtl="0">
              <a:spcBef>
                <a:spcPts val="0"/>
              </a:spcBef>
              <a:spcAft>
                <a:spcPts val="0"/>
              </a:spcAft>
              <a:buNone/>
            </a:pPr>
            <a:endParaRPr/>
          </a:p>
          <a:p>
            <a:pPr marL="0" lvl="0" indent="-76200" algn="l" rtl="0">
              <a:spcBef>
                <a:spcPts val="0"/>
              </a:spcBef>
              <a:spcAft>
                <a:spcPts val="0"/>
              </a:spcAft>
              <a:buClr>
                <a:schemeClr val="dk1"/>
              </a:buClr>
              <a:buSzPts val="1200"/>
              <a:buFont typeface="Calibri"/>
              <a:buChar char="-"/>
            </a:pPr>
            <a:r>
              <a:rPr lang="sv-SE"/>
              <a:t>Smärta</a:t>
            </a:r>
            <a:endParaRPr/>
          </a:p>
          <a:p>
            <a:pPr marL="0" lvl="0" indent="-76200" algn="l" rtl="0">
              <a:spcBef>
                <a:spcPts val="0"/>
              </a:spcBef>
              <a:spcAft>
                <a:spcPts val="0"/>
              </a:spcAft>
              <a:buClr>
                <a:schemeClr val="dk1"/>
              </a:buClr>
              <a:buSzPts val="1200"/>
              <a:buFont typeface="Calibri"/>
              <a:buChar char="-"/>
            </a:pPr>
            <a:r>
              <a:rPr lang="sv-SE"/>
              <a:t>Förträngning pga prostataförstoring</a:t>
            </a:r>
            <a:endParaRPr/>
          </a:p>
          <a:p>
            <a:pPr marL="0" lvl="0" indent="-76200" algn="l" rtl="0">
              <a:spcBef>
                <a:spcPts val="0"/>
              </a:spcBef>
              <a:spcAft>
                <a:spcPts val="0"/>
              </a:spcAft>
              <a:buClr>
                <a:schemeClr val="dk1"/>
              </a:buClr>
              <a:buSzPts val="1200"/>
              <a:buFont typeface="Calibri"/>
              <a:buChar char="-"/>
            </a:pPr>
            <a:r>
              <a:rPr lang="sv-SE"/>
              <a:t>Svårighet att kissa på beställning</a:t>
            </a:r>
            <a:endParaRPr/>
          </a:p>
          <a:p>
            <a:pPr marL="0" lvl="0" indent="-76200" algn="l" rtl="0">
              <a:spcBef>
                <a:spcPts val="0"/>
              </a:spcBef>
              <a:spcAft>
                <a:spcPts val="0"/>
              </a:spcAft>
              <a:buClr>
                <a:schemeClr val="dk1"/>
              </a:buClr>
              <a:buSzPts val="1200"/>
              <a:buFont typeface="Calibri"/>
              <a:buChar char="-"/>
            </a:pPr>
            <a:r>
              <a:rPr lang="sv-SE"/>
              <a:t>Svag detrusor</a:t>
            </a:r>
            <a:endParaRPr/>
          </a:p>
          <a:p>
            <a:pPr marL="0" lvl="0" indent="-76200" algn="l" rtl="0">
              <a:spcBef>
                <a:spcPts val="0"/>
              </a:spcBef>
              <a:spcAft>
                <a:spcPts val="0"/>
              </a:spcAft>
              <a:buClr>
                <a:schemeClr val="dk1"/>
              </a:buClr>
              <a:buSzPts val="1200"/>
              <a:buFont typeface="Calibri"/>
              <a:buChar char="-"/>
            </a:pPr>
            <a:r>
              <a:rPr lang="sv-SE"/>
              <a:t>Neurogen skada</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Urinretention= RES över 40% av blåsans kapacitet när du vet </a:t>
            </a:r>
            <a:r>
              <a:rPr lang="sv-SE" dirty="0" err="1"/>
              <a:t>mikterad</a:t>
            </a:r>
            <a:r>
              <a:rPr lang="sv-SE" dirty="0"/>
              <a:t> volym. Ex Om jag har 400 ml i blåsan innan </a:t>
            </a:r>
            <a:r>
              <a:rPr lang="sv-SE" dirty="0" err="1"/>
              <a:t>miktion</a:t>
            </a:r>
            <a:r>
              <a:rPr lang="sv-SE" dirty="0"/>
              <a:t> och då känner att jag kan inte ha mer urin. Sen kissar ut mindre än 240 ml (har kvar mer än 160 ml) räknas det som en urinretention. Alla ska inte behandlas – bara vid besvär och symtom men njurfunktionen ska följas och vid påverkan och/eller upprepade UVI bör åtgärder vidtas.</a:t>
            </a:r>
            <a:endParaRPr dirty="0"/>
          </a:p>
        </p:txBody>
      </p:sp>
      <p:sp>
        <p:nvSpPr>
          <p:cNvPr id="219" name="Google Shape;2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a:spLocks noGrp="1" noRot="1" noChangeAspect="1"/>
          </p:cNvSpPr>
          <p:nvPr>
            <p:ph type="sldImg" idx="2"/>
          </p:nvPr>
        </p:nvSpPr>
        <p:spPr>
          <a:xfrm>
            <a:off x="44450" y="739775"/>
            <a:ext cx="6580188" cy="3702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7: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sv-SE"/>
              <a:t>Urinvägskateter. Lauritzen&amp;Thulin. 2016</a:t>
            </a:r>
            <a:endParaRPr/>
          </a:p>
        </p:txBody>
      </p:sp>
      <p:sp>
        <p:nvSpPr>
          <p:cNvPr id="159" name="Google Shape;15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46038" y="739775"/>
            <a:ext cx="657701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The duty of the bladder is to get filled, contain and then empty urine.</a:t>
            </a:r>
            <a:endParaRPr/>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sz="1200">
                <a:solidFill>
                  <a:schemeClr val="dk1"/>
                </a:solidFill>
                <a:latin typeface="Times New Roman"/>
                <a:ea typeface="Times New Roman"/>
                <a:cs typeface="Times New Roman"/>
                <a:sym typeface="Times New Roman"/>
              </a:rPr>
              <a:t>11</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81346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b="0" dirty="0">
                <a:solidFill>
                  <a:srgbClr val="003366"/>
                </a:solidFill>
                <a:effectLst/>
                <a:latin typeface="Verdana" panose="020B0604030504040204" pitchFamily="34" charset="0"/>
              </a:rPr>
              <a:t>Urinröret </a:t>
            </a:r>
            <a:r>
              <a:rPr lang="sv-SE" b="0" dirty="0">
                <a:solidFill>
                  <a:srgbClr val="333333"/>
                </a:solidFill>
                <a:effectLst/>
                <a:latin typeface="Verdana" panose="020B0604030504040204" pitchFamily="34" charset="0"/>
              </a:rPr>
              <a:t>har i verkliga livet inte en </a:t>
            </a:r>
            <a:r>
              <a:rPr lang="sv-SE" b="0" dirty="0" err="1">
                <a:solidFill>
                  <a:srgbClr val="333333"/>
                </a:solidFill>
                <a:effectLst/>
                <a:latin typeface="Verdana" panose="020B0604030504040204" pitchFamily="34" charset="0"/>
              </a:rPr>
              <a:t>rörform</a:t>
            </a:r>
            <a:r>
              <a:rPr lang="sv-SE" b="0" dirty="0">
                <a:solidFill>
                  <a:srgbClr val="333333"/>
                </a:solidFill>
                <a:effectLst/>
                <a:latin typeface="Verdana" panose="020B0604030504040204" pitchFamily="34" charset="0"/>
              </a:rPr>
              <a:t>. I stället ligger urinrörets väggar nära tillsammans (de ligger i apposition till varandra). När slemhinnan är tjock och rik på </a:t>
            </a:r>
            <a:r>
              <a:rPr lang="sv-SE" b="0" dirty="0" err="1">
                <a:solidFill>
                  <a:srgbClr val="333333"/>
                </a:solidFill>
                <a:effectLst/>
                <a:latin typeface="Verdana" panose="020B0604030504040204" pitchFamily="34" charset="0"/>
              </a:rPr>
              <a:t>interstitiell</a:t>
            </a:r>
            <a:r>
              <a:rPr lang="sv-SE" b="0" dirty="0">
                <a:solidFill>
                  <a:srgbClr val="333333"/>
                </a:solidFill>
                <a:effectLst/>
                <a:latin typeface="Verdana" panose="020B0604030504040204" pitchFamily="34" charset="0"/>
              </a:rPr>
              <a:t> vätska "klibbar" urinrörsväggarna samman. Detta bidrar i hög grad till urinrörets förslutning.</a:t>
            </a:r>
            <a:br>
              <a:rPr lang="sv-SE" b="0" dirty="0">
                <a:solidFill>
                  <a:srgbClr val="333333"/>
                </a:solidFill>
                <a:effectLst/>
                <a:latin typeface="Verdana" panose="020B0604030504040204" pitchFamily="34" charset="0"/>
              </a:rPr>
            </a:br>
            <a:r>
              <a:rPr lang="sv-SE" b="0" dirty="0">
                <a:solidFill>
                  <a:srgbClr val="333333"/>
                </a:solidFill>
                <a:effectLst/>
                <a:latin typeface="Verdana" panose="020B0604030504040204" pitchFamily="34" charset="0"/>
              </a:rPr>
              <a:t>På bilden t.v. betecknar SM den tvärstrimmiga muskulatur (viljestyrd) som går cirkulärt runt urinröret. CM betecknar glatt, cirkulär muskulatur och LM betecknar längsgående glatta muskelfibrer. U = urinrörs-kanalen (som vidgar sig till ett rör endast under vattenkastning. D = </a:t>
            </a:r>
            <a:r>
              <a:rPr lang="sv-SE" b="0" dirty="0" err="1">
                <a:solidFill>
                  <a:srgbClr val="333333"/>
                </a:solidFill>
                <a:effectLst/>
                <a:latin typeface="Verdana" panose="020B0604030504040204" pitchFamily="34" charset="0"/>
              </a:rPr>
              <a:t>parauretral</a:t>
            </a:r>
            <a:r>
              <a:rPr lang="sv-SE" b="0" dirty="0">
                <a:solidFill>
                  <a:srgbClr val="333333"/>
                </a:solidFill>
                <a:effectLst/>
                <a:latin typeface="Verdana" panose="020B0604030504040204" pitchFamily="34" charset="0"/>
              </a:rPr>
              <a:t> körtel och V = kärl runt </a:t>
            </a:r>
            <a:r>
              <a:rPr lang="sv-SE" b="0" dirty="0" err="1">
                <a:solidFill>
                  <a:srgbClr val="333333"/>
                </a:solidFill>
                <a:effectLst/>
                <a:latin typeface="Verdana" panose="020B0604030504040204" pitchFamily="34" charset="0"/>
              </a:rPr>
              <a:t>uretra</a:t>
            </a:r>
            <a:r>
              <a:rPr lang="sv-SE" b="0" dirty="0">
                <a:solidFill>
                  <a:srgbClr val="333333"/>
                </a:solidFill>
                <a:effectLst/>
                <a:latin typeface="Verdana" panose="020B0604030504040204" pitchFamily="34" charset="0"/>
              </a:rPr>
              <a:t>.</a:t>
            </a:r>
            <a:br>
              <a:rPr lang="sv-SE" dirty="0"/>
            </a:br>
            <a:endParaRPr dirty="0"/>
          </a:p>
        </p:txBody>
      </p:sp>
      <p:sp>
        <p:nvSpPr>
          <p:cNvPr id="360" name="Google Shape;36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923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212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1259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4594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1624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518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7373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6870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7485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6398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8455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32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15"/>
        <p:cNvGrpSpPr/>
        <p:nvPr/>
      </p:nvGrpSpPr>
      <p:grpSpPr>
        <a:xfrm>
          <a:off x="0" y="0"/>
          <a:ext cx="0" cy="0"/>
          <a:chOff x="0" y="0"/>
          <a:chExt cx="0" cy="0"/>
        </a:xfrm>
      </p:grpSpPr>
      <p:sp>
        <p:nvSpPr>
          <p:cNvPr id="16" name="Google Shape;1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21"/>
        <p:cNvGrpSpPr/>
        <p:nvPr/>
      </p:nvGrpSpPr>
      <p:grpSpPr>
        <a:xfrm>
          <a:off x="0" y="0"/>
          <a:ext cx="0" cy="0"/>
          <a:chOff x="0" y="0"/>
          <a:chExt cx="0" cy="0"/>
        </a:xfrm>
      </p:grpSpPr>
      <p:sp>
        <p:nvSpPr>
          <p:cNvPr id="22" name="Google Shape;22;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2"/>
        <p:cNvGrpSpPr/>
        <p:nvPr/>
      </p:nvGrpSpPr>
      <p:grpSpPr>
        <a:xfrm>
          <a:off x="0" y="0"/>
          <a:ext cx="0" cy="0"/>
          <a:chOff x="0" y="0"/>
          <a:chExt cx="0" cy="0"/>
        </a:xfrm>
      </p:grpSpPr>
      <p:sp>
        <p:nvSpPr>
          <p:cNvPr id="33" name="Google Shape;3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39"/>
        <p:cNvGrpSpPr/>
        <p:nvPr/>
      </p:nvGrpSpPr>
      <p:grpSpPr>
        <a:xfrm>
          <a:off x="0" y="0"/>
          <a:ext cx="0" cy="0"/>
          <a:chOff x="0" y="0"/>
          <a:chExt cx="0" cy="0"/>
        </a:xfrm>
      </p:grpSpPr>
      <p:sp>
        <p:nvSpPr>
          <p:cNvPr id="40" name="Google Shape;40;p4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4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4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4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48"/>
        <p:cNvGrpSpPr/>
        <p:nvPr/>
      </p:nvGrpSpPr>
      <p:grpSpPr>
        <a:xfrm>
          <a:off x="0" y="0"/>
          <a:ext cx="0" cy="0"/>
          <a:chOff x="0" y="0"/>
          <a:chExt cx="0" cy="0"/>
        </a:xfrm>
      </p:grpSpPr>
      <p:sp>
        <p:nvSpPr>
          <p:cNvPr id="49" name="Google Shape;4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5"/>
          <p:cNvSpPr>
            <a:spLocks noGrp="1"/>
          </p:cNvSpPr>
          <p:nvPr>
            <p:ph type="pic" idx="2"/>
          </p:nvPr>
        </p:nvSpPr>
        <p:spPr>
          <a:xfrm>
            <a:off x="5183188" y="987425"/>
            <a:ext cx="6172200" cy="4873625"/>
          </a:xfrm>
          <a:prstGeom prst="rect">
            <a:avLst/>
          </a:prstGeom>
          <a:noFill/>
          <a:ln>
            <a:noFill/>
          </a:ln>
        </p:spPr>
      </p:sp>
      <p:sp>
        <p:nvSpPr>
          <p:cNvPr id="68" name="Google Shape;68;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Endast rubrik" type="titleOnly">
  <p:cSld name="Endast rubrik">
    <p:spTree>
      <p:nvGrpSpPr>
        <p:cNvPr id="1" name="Shape 27"/>
        <p:cNvGrpSpPr/>
        <p:nvPr/>
      </p:nvGrpSpPr>
      <p:grpSpPr>
        <a:xfrm>
          <a:off x="0" y="0"/>
          <a:ext cx="0" cy="0"/>
          <a:chOff x="0" y="0"/>
          <a:chExt cx="0" cy="0"/>
        </a:xfrm>
      </p:grpSpPr>
      <p:sp>
        <p:nvSpPr>
          <p:cNvPr id="28" name="Google Shape;28;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extLst>
      <p:ext uri="{BB962C8B-B14F-4D97-AF65-F5344CB8AC3E}">
        <p14:creationId xmlns:p14="http://schemas.microsoft.com/office/powerpoint/2010/main" val="362876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293B3C-4EAA-1D86-FC93-D69BEB1682C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ABBAF46-88F2-7DD9-4456-AE97D6F496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9D87C09-8FA5-5E52-B3E3-5D4190D97B25}"/>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9EF74180-C8B8-46F9-FE73-668E2A17B4F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563F67D-AE19-F115-2628-15895A527415}"/>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1451936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E5961C-851E-530E-CF1F-C81834F1773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95886CE-06B4-FB2E-156D-759FE1FA42A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4D3E368-E90D-A9D0-3F1F-4CAB07DBE12B}"/>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F9A1323B-83DE-AC51-5B1B-23D72D62499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DE5B0B9-DC11-37A3-FA98-3BF7BFF37AE5}"/>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579489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D04821-46A8-8448-F92C-998C00ACFD5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B0C28CB-23EF-36B9-64A7-4A23C3A7C3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0C70CF4-CA99-0F89-2E81-2E363D64B7A9}"/>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A3316A5D-6D8B-7383-5920-8A93B1F1AB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21F23A8-3812-DAD3-1F75-51172E1A0B8F}"/>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2450855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F03258-28F1-8E3D-8F5A-44304DE4A35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B78ADF2-DC83-A8FA-6CB1-CE8C865011D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F626D17-96EA-D589-AF04-CBF2923321D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CAC760F-5031-6699-1D92-DF05975C2AAF}"/>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6" name="Platshållare för sidfot 5">
            <a:extLst>
              <a:ext uri="{FF2B5EF4-FFF2-40B4-BE49-F238E27FC236}">
                <a16:creationId xmlns:a16="http://schemas.microsoft.com/office/drawing/2014/main" id="{2F43A62A-52A1-A892-E61F-9D4A8712C7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7F60564-552F-381D-7C4A-F445BBB9B02B}"/>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246169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BEFDF5-0C38-4CB4-0AA0-6BD1DBBB754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3A4919E-F2DF-44D0-B8C8-75A86B6EBA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2FC40442-126B-75A2-1DE3-6DB6BB45A58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C4CCAE1-057C-C50B-2FA0-26D46FD24F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BA086DA-527A-DADF-491F-F2B8D75ECCB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70653B7-F71C-6FBA-9998-E0A23B8C2D8F}"/>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8" name="Platshållare för sidfot 7">
            <a:extLst>
              <a:ext uri="{FF2B5EF4-FFF2-40B4-BE49-F238E27FC236}">
                <a16:creationId xmlns:a16="http://schemas.microsoft.com/office/drawing/2014/main" id="{53317EFA-3097-5D99-7F28-92B519E1B16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F7DEFD9-F6F1-3C96-9CF0-774E3A3DC07A}"/>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2767114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2C5318-837C-2BCD-C525-8A372CFF2EB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7A73ABD-D7B5-A613-003B-8A51BB697169}"/>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4" name="Platshållare för sidfot 3">
            <a:extLst>
              <a:ext uri="{FF2B5EF4-FFF2-40B4-BE49-F238E27FC236}">
                <a16:creationId xmlns:a16="http://schemas.microsoft.com/office/drawing/2014/main" id="{EE73454A-3C0A-4ADE-5601-09F112AFA7B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C2C0385-E5D5-484D-563F-BD4AE46834E7}"/>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43641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65A4978-6705-334A-D941-9783DEA92EE5}"/>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3" name="Platshållare för sidfot 2">
            <a:extLst>
              <a:ext uri="{FF2B5EF4-FFF2-40B4-BE49-F238E27FC236}">
                <a16:creationId xmlns:a16="http://schemas.microsoft.com/office/drawing/2014/main" id="{2CC93CCA-280B-BA26-690A-D14BF886F93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1D5DB70-BE71-0A56-07A0-E51582E7E0D0}"/>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1133797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A5F03A-C8E8-B718-3541-4C34F480F20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2771132-0BDF-001F-29A2-6A5AE1C6D3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1C93302-681D-AEFC-B266-CB2F7C965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53B848C-AD94-941C-704B-B7ABC8F069DC}"/>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6" name="Platshållare för sidfot 5">
            <a:extLst>
              <a:ext uri="{FF2B5EF4-FFF2-40B4-BE49-F238E27FC236}">
                <a16:creationId xmlns:a16="http://schemas.microsoft.com/office/drawing/2014/main" id="{54AF25FC-A5AA-5975-E037-E4B53BD8F40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D080FD8-B7CE-1986-757D-E58D841D11B1}"/>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966076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4BF366-9847-9265-3A77-71C44D7BA4B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BB286AB-62A3-94C5-ED2D-EE6A9B33EF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07CDF75-711C-0CF5-9C23-845FCD2E9A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6D5782F-25C8-EAA6-3C33-92289702902F}"/>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6" name="Platshållare för sidfot 5">
            <a:extLst>
              <a:ext uri="{FF2B5EF4-FFF2-40B4-BE49-F238E27FC236}">
                <a16:creationId xmlns:a16="http://schemas.microsoft.com/office/drawing/2014/main" id="{4A2172A5-CED7-A7C3-BC79-4C7A1E31D4A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96E130B-B166-AD06-45D5-89BF65502301}"/>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880096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47E75A-2971-CB18-4DC9-334C264D735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9C1AD5A-A360-AE2A-5D63-80879D22A59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18DF0F2-290B-622E-5B31-478A74743887}"/>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B666EEA7-64DB-A07B-4001-1D525D86B95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0CAF2D1-ACED-3FA8-3880-2356603BC525}"/>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4050327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7EAD1CF-8363-EF61-61F9-0B5CD38CC45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6811028-AB5B-3F6B-1AD8-99A1E3AB0D9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9D6584-D2B4-0F81-2789-F6E1E816E49C}"/>
              </a:ext>
            </a:extLst>
          </p:cNvPr>
          <p:cNvSpPr>
            <a:spLocks noGrp="1"/>
          </p:cNvSpPr>
          <p:nvPr>
            <p:ph type="dt" sz="half" idx="10"/>
          </p:nvPr>
        </p:nvSpPr>
        <p:spPr/>
        <p:txBody>
          <a:body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C412677F-14FE-51DB-E643-D4A3C97E5EF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00B1B97-FE3D-7AD2-42EB-1F4F443C7CB8}"/>
              </a:ext>
            </a:extLst>
          </p:cNvPr>
          <p:cNvSpPr>
            <a:spLocks noGrp="1"/>
          </p:cNvSpPr>
          <p:nvPr>
            <p:ph type="sldNum" sz="quarter" idx="12"/>
          </p:nvPr>
        </p:nvSpPr>
        <p:spPr/>
        <p:txBody>
          <a:bodyPr/>
          <a:lstStyle/>
          <a:p>
            <a:fld id="{AAFE127E-C6F2-481D-8DCE-56971338C745}" type="slidenum">
              <a:rPr lang="sv-SE" smtClean="0"/>
              <a:t>‹#›</a:t>
            </a:fld>
            <a:endParaRPr lang="sv-SE"/>
          </a:p>
        </p:txBody>
      </p:sp>
    </p:spTree>
    <p:extLst>
      <p:ext uri="{BB962C8B-B14F-4D97-AF65-F5344CB8AC3E}">
        <p14:creationId xmlns:p14="http://schemas.microsoft.com/office/powerpoint/2010/main" val="1323484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538498A-7525-7553-5ABF-B1E70953B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81C28BC-FF9F-CF65-D203-B6CCBCE29E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8B89355-08DF-2D46-CAD9-AD81BB330C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48B94-00CE-4468-A497-A02BD6E9D04A}" type="datetimeFigureOut">
              <a:rPr lang="sv-SE" smtClean="0"/>
              <a:t>2023-05-29</a:t>
            </a:fld>
            <a:endParaRPr lang="sv-SE"/>
          </a:p>
        </p:txBody>
      </p:sp>
      <p:sp>
        <p:nvSpPr>
          <p:cNvPr id="5" name="Platshållare för sidfot 4">
            <a:extLst>
              <a:ext uri="{FF2B5EF4-FFF2-40B4-BE49-F238E27FC236}">
                <a16:creationId xmlns:a16="http://schemas.microsoft.com/office/drawing/2014/main" id="{C2C58260-1DE4-C438-B8DC-FA7F8341D3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26B7A33-5AC8-46D0-7BF0-02DA4F49F2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E127E-C6F2-481D-8DCE-56971338C745}" type="slidenum">
              <a:rPr lang="sv-SE" smtClean="0"/>
              <a:t>‹#›</a:t>
            </a:fld>
            <a:endParaRPr lang="sv-SE"/>
          </a:p>
        </p:txBody>
      </p:sp>
    </p:spTree>
    <p:extLst>
      <p:ext uri="{BB962C8B-B14F-4D97-AF65-F5344CB8AC3E}">
        <p14:creationId xmlns:p14="http://schemas.microsoft.com/office/powerpoint/2010/main" val="16419094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hyperlink" Target="https://www.vardhandboken.se/katetrar-sonder-och-dran/kateterisering-av-urinblasa/indikationerkontraindikationer/"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www.vardhandboken.se/vard-och-behandling/basal-och-preventiv-omvardnad/blasovervakning-vid-sjukhusvard/"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www.vardhandboken.se/katetrar-sonder-och-dran/kateterisering-av-urinblasa/indikationerkontraindikationer/"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viss.nu/"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1.bin"/><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0.png"/><Relationship Id="rId7"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89" name="Google Shape;89;p1"/>
          <p:cNvPicPr preferRelativeResize="0"/>
          <p:nvPr/>
        </p:nvPicPr>
        <p:blipFill rotWithShape="1">
          <a:blip r:embed="rId3">
            <a:alphaModFix/>
          </a:blip>
          <a:srcRect t="2977" b="2976"/>
          <a:stretch/>
        </p:blipFill>
        <p:spPr>
          <a:xfrm>
            <a:off x="838200" y="1825625"/>
            <a:ext cx="10515600" cy="43513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sp>
        <p:nvSpPr>
          <p:cNvPr id="94" name="Google Shape;94;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5" name="Google Shape;95;p2" descr="En bild som visar logotyp&#10;&#10;Automatiskt genererad beskrivning"/>
          <p:cNvPicPr preferRelativeResize="0"/>
          <p:nvPr/>
        </p:nvPicPr>
        <p:blipFill rotWithShape="1">
          <a:blip r:embed="rId3">
            <a:alphaModFix/>
          </a:blip>
          <a:srcRect r="5097" b="-1"/>
          <a:stretch/>
        </p:blipFill>
        <p:spPr>
          <a:xfrm>
            <a:off x="3523488" y="10"/>
            <a:ext cx="8668512" cy="6857990"/>
          </a:xfrm>
          <a:prstGeom prst="rect">
            <a:avLst/>
          </a:prstGeom>
          <a:noFill/>
          <a:ln>
            <a:noFill/>
          </a:ln>
        </p:spPr>
      </p:pic>
      <p:sp>
        <p:nvSpPr>
          <p:cNvPr id="96" name="Google Shape;96;p2"/>
          <p:cNvSpPr/>
          <p:nvPr/>
        </p:nvSpPr>
        <p:spPr>
          <a:xfrm>
            <a:off x="0" y="0"/>
            <a:ext cx="9756601" cy="68580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2"/>
          <p:cNvSpPr txBox="1">
            <a:spLocks noGrp="1"/>
          </p:cNvSpPr>
          <p:nvPr>
            <p:ph type="ctr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00"/>
              <a:buFont typeface="Calibri"/>
              <a:buNone/>
            </a:pPr>
            <a:r>
              <a:rPr lang="sv-SE" sz="4800"/>
              <a:t>Kateter för expert sjuksköterskor</a:t>
            </a:r>
            <a:endParaRPr/>
          </a:p>
        </p:txBody>
      </p:sp>
      <p:sp>
        <p:nvSpPr>
          <p:cNvPr id="98" name="Google Shape;98;p2"/>
          <p:cNvSpPr txBox="1">
            <a:spLocks noGrp="1"/>
          </p:cNvSpPr>
          <p:nvPr>
            <p:ph type="subTitle" idx="1"/>
          </p:nvPr>
        </p:nvSpPr>
        <p:spPr>
          <a:xfrm>
            <a:off x="477980" y="4872922"/>
            <a:ext cx="4023359" cy="1208141"/>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000"/>
              <a:buNone/>
            </a:pPr>
            <a:r>
              <a:rPr lang="sv-SE" sz="2000" dirty="0"/>
              <a:t>Helena Thulin, sjuksköterska urologi, med dr</a:t>
            </a:r>
            <a:endParaRPr dirty="0"/>
          </a:p>
          <a:p>
            <a:pPr marL="0" lvl="0" indent="0" algn="l" rtl="0">
              <a:lnSpc>
                <a:spcPct val="90000"/>
              </a:lnSpc>
              <a:spcBef>
                <a:spcPts val="1000"/>
              </a:spcBef>
              <a:spcAft>
                <a:spcPts val="0"/>
              </a:spcAft>
              <a:buClr>
                <a:schemeClr val="dk1"/>
              </a:buClr>
              <a:buSzPts val="2000"/>
              <a:buNone/>
            </a:pPr>
            <a:r>
              <a:rPr lang="sv-SE" sz="2000" dirty="0"/>
              <a:t>Esbjörn Jacobsson urologi sjuksköterska</a:t>
            </a:r>
            <a:endParaRPr dirty="0"/>
          </a:p>
        </p:txBody>
      </p:sp>
      <p:sp>
        <p:nvSpPr>
          <p:cNvPr id="99" name="Google Shape;99;p2"/>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00" name="Google Shape;100;p2"/>
          <p:cNvSpPr/>
          <p:nvPr/>
        </p:nvSpPr>
        <p:spPr>
          <a:xfrm>
            <a:off x="481029" y="4546920"/>
            <a:ext cx="39776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g24852ba2642_0_0"/>
          <p:cNvSpPr/>
          <p:nvPr/>
        </p:nvSpPr>
        <p:spPr>
          <a:xfrm>
            <a:off x="6419850" y="95250"/>
            <a:ext cx="5772150" cy="58007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08" name="Google Shape;108;g24852ba2642_0_0"/>
          <p:cNvSpPr txBox="1">
            <a:spLocks noGrp="1"/>
          </p:cNvSpPr>
          <p:nvPr>
            <p:ph type="ctrTitle"/>
          </p:nvPr>
        </p:nvSpPr>
        <p:spPr>
          <a:xfrm>
            <a:off x="5772151" y="1629325"/>
            <a:ext cx="6063300" cy="3204000"/>
          </a:xfrm>
          <a:prstGeom prst="rect">
            <a:avLst/>
          </a:prstGeom>
          <a:noFill/>
          <a:ln>
            <a:noFill/>
          </a:ln>
        </p:spPr>
        <p:txBody>
          <a:bodyPr spcFirstLastPara="1" wrap="square" lIns="91425" tIns="45700" rIns="91425" bIns="45700" anchor="b" anchorCtr="0">
            <a:normAutofit/>
          </a:bodyPr>
          <a:lstStyle/>
          <a:p>
            <a:pPr marL="457200" lvl="0" indent="-533400" algn="l" rtl="0">
              <a:lnSpc>
                <a:spcPct val="90000"/>
              </a:lnSpc>
              <a:spcBef>
                <a:spcPts val="0"/>
              </a:spcBef>
              <a:spcAft>
                <a:spcPts val="0"/>
              </a:spcAft>
              <a:buSzPts val="4800"/>
              <a:buChar char="●"/>
            </a:pPr>
            <a:r>
              <a:rPr lang="sv-SE" sz="4800" dirty="0"/>
              <a:t>Indikationer</a:t>
            </a:r>
            <a:endParaRPr sz="4800" dirty="0"/>
          </a:p>
          <a:p>
            <a:pPr marL="457200" lvl="0" indent="-533400" algn="l" rtl="0">
              <a:lnSpc>
                <a:spcPct val="90000"/>
              </a:lnSpc>
              <a:spcBef>
                <a:spcPts val="0"/>
              </a:spcBef>
              <a:spcAft>
                <a:spcPts val="0"/>
              </a:spcAft>
              <a:buSzPts val="4800"/>
              <a:buChar char="●"/>
            </a:pPr>
            <a:r>
              <a:rPr lang="sv-SE" sz="4800" dirty="0"/>
              <a:t>Material</a:t>
            </a:r>
            <a:endParaRPr sz="4800" dirty="0"/>
          </a:p>
          <a:p>
            <a:pPr marL="457200" lvl="0" indent="-533400" algn="l" rtl="0">
              <a:lnSpc>
                <a:spcPct val="90000"/>
              </a:lnSpc>
              <a:spcBef>
                <a:spcPts val="0"/>
              </a:spcBef>
              <a:spcAft>
                <a:spcPts val="0"/>
              </a:spcAft>
              <a:buSzPts val="4800"/>
              <a:buChar char="●"/>
            </a:pPr>
            <a:r>
              <a:rPr lang="sv-SE" sz="4800" dirty="0"/>
              <a:t>Patientundervisning</a:t>
            </a:r>
            <a:endParaRPr sz="4800" dirty="0"/>
          </a:p>
          <a:p>
            <a:pPr marL="457200" lvl="0" indent="-533400" algn="l" rtl="0">
              <a:lnSpc>
                <a:spcPct val="90000"/>
              </a:lnSpc>
              <a:spcBef>
                <a:spcPts val="0"/>
              </a:spcBef>
              <a:spcAft>
                <a:spcPts val="0"/>
              </a:spcAft>
              <a:buSzPts val="4800"/>
              <a:buChar char="●"/>
            </a:pPr>
            <a:r>
              <a:rPr lang="sv-SE" sz="4800" dirty="0"/>
              <a:t>Komplikationer</a:t>
            </a:r>
            <a:endParaRPr sz="4800" dirty="0"/>
          </a:p>
        </p:txBody>
      </p:sp>
      <p:sp>
        <p:nvSpPr>
          <p:cNvPr id="111" name="Google Shape;111;g24852ba2642_0_0"/>
          <p:cNvSpPr/>
          <p:nvPr/>
        </p:nvSpPr>
        <p:spPr>
          <a:xfrm>
            <a:off x="481029" y="4546920"/>
            <a:ext cx="3977700" cy="18300"/>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6" name="Google Shape;106;g24852ba2642_0_0" descr="En bild som visar logotyp&#10;&#10;Automatiskt genererad beskrivning"/>
          <p:cNvPicPr preferRelativeResize="0"/>
          <p:nvPr/>
        </p:nvPicPr>
        <p:blipFill rotWithShape="1">
          <a:blip r:embed="rId3">
            <a:alphaModFix/>
          </a:blip>
          <a:srcRect r="5096"/>
          <a:stretch/>
        </p:blipFill>
        <p:spPr>
          <a:xfrm>
            <a:off x="481017" y="1704111"/>
            <a:ext cx="5229227" cy="35281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Får vi presentera …</a:t>
            </a:r>
            <a:endParaRPr/>
          </a:p>
        </p:txBody>
      </p:sp>
      <p:pic>
        <p:nvPicPr>
          <p:cNvPr id="117" name="Google Shape;117;p3"/>
          <p:cNvPicPr preferRelativeResize="0"/>
          <p:nvPr/>
        </p:nvPicPr>
        <p:blipFill rotWithShape="1">
          <a:blip r:embed="rId3">
            <a:alphaModFix/>
          </a:blip>
          <a:srcRect/>
          <a:stretch/>
        </p:blipFill>
        <p:spPr>
          <a:xfrm>
            <a:off x="11258616" y="6176963"/>
            <a:ext cx="933384" cy="701917"/>
          </a:xfrm>
          <a:prstGeom prst="rect">
            <a:avLst/>
          </a:prstGeom>
          <a:noFill/>
          <a:ln>
            <a:noFill/>
          </a:ln>
        </p:spPr>
      </p:pic>
      <p:pic>
        <p:nvPicPr>
          <p:cNvPr id="118" name="Google Shape;118;p3" descr="Tecknade Vektorillustration Av En Glad Gubbe-vektorgrafik och fler bilder  på Arbetande pensionärer - Arbetande pensionärer, Barn, Bil - iStock"/>
          <p:cNvPicPr preferRelativeResize="0">
            <a:picLocks noGrp="1"/>
          </p:cNvPicPr>
          <p:nvPr>
            <p:ph type="body" idx="1"/>
          </p:nvPr>
        </p:nvPicPr>
        <p:blipFill rotWithShape="1">
          <a:blip r:embed="rId4">
            <a:alphaModFix/>
          </a:blip>
          <a:srcRect/>
          <a:stretch/>
        </p:blipFill>
        <p:spPr>
          <a:xfrm>
            <a:off x="7950357" y="2052981"/>
            <a:ext cx="2057708" cy="3754649"/>
          </a:xfrm>
          <a:prstGeom prst="rect">
            <a:avLst/>
          </a:prstGeom>
          <a:noFill/>
          <a:ln>
            <a:noFill/>
          </a:ln>
        </p:spPr>
      </p:pic>
      <p:sp>
        <p:nvSpPr>
          <p:cNvPr id="119" name="Google Shape;119;p3"/>
          <p:cNvSpPr txBox="1"/>
          <p:nvPr/>
        </p:nvSpPr>
        <p:spPr>
          <a:xfrm>
            <a:off x="1006680" y="4483979"/>
            <a:ext cx="3138873" cy="1477328"/>
          </a:xfrm>
          <a:prstGeom prst="rect">
            <a:avLst/>
          </a:prstGeom>
          <a:solidFill>
            <a:schemeClr val="lt1"/>
          </a:solidFill>
          <a:ln w="12700" cap="flat" cmpd="sng">
            <a:solidFill>
              <a:srgbClr val="C55A11"/>
            </a:solidFill>
            <a:prstDash val="solid"/>
            <a:miter lim="800000"/>
            <a:headEnd type="none" w="sm" len="sm"/>
            <a:tailEnd type="none" w="sm" len="sm"/>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sv-SE" sz="1800" b="0" i="0" u="none" strike="noStrike" cap="none">
                <a:solidFill>
                  <a:schemeClr val="dk1"/>
                </a:solidFill>
                <a:latin typeface="Calibri"/>
                <a:ea typeface="Calibri"/>
                <a:cs typeface="Calibri"/>
                <a:sym typeface="Calibri"/>
              </a:rPr>
              <a:t>Kan inte kissa</a:t>
            </a:r>
            <a:endParaRPr/>
          </a:p>
          <a:p>
            <a:pPr marL="285750" marR="0" lvl="0" indent="-285750" algn="l" rtl="0">
              <a:spcBef>
                <a:spcPts val="0"/>
              </a:spcBef>
              <a:spcAft>
                <a:spcPts val="0"/>
              </a:spcAft>
              <a:buClr>
                <a:schemeClr val="dk1"/>
              </a:buClr>
              <a:buSzPts val="1800"/>
              <a:buFont typeface="Arial"/>
              <a:buChar char="•"/>
            </a:pPr>
            <a:r>
              <a:rPr lang="sv-SE" sz="1800" b="0" i="0" u="none" strike="noStrike" cap="none">
                <a:solidFill>
                  <a:schemeClr val="dk1"/>
                </a:solidFill>
                <a:latin typeface="Calibri"/>
                <a:ea typeface="Calibri"/>
                <a:cs typeface="Calibri"/>
                <a:sym typeface="Calibri"/>
              </a:rPr>
              <a:t>RES = &gt;999 ml</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sv-SE" sz="1800" b="1">
                <a:solidFill>
                  <a:schemeClr val="dk1"/>
                </a:solidFill>
                <a:latin typeface="Calibri"/>
                <a:ea typeface="Calibri"/>
                <a:cs typeface="Calibri"/>
                <a:sym typeface="Calibri"/>
              </a:rPr>
              <a:t>= Behov av kateterbehandling?</a:t>
            </a:r>
            <a:endParaRPr/>
          </a:p>
          <a:p>
            <a:pPr marL="0" marR="0" lvl="0" indent="0" algn="l" rtl="0">
              <a:spcBef>
                <a:spcPts val="0"/>
              </a:spcBef>
              <a:spcAft>
                <a:spcPts val="0"/>
              </a:spcAft>
              <a:buNone/>
            </a:pPr>
            <a:r>
              <a:rPr lang="sv-SE" sz="1800" b="1">
                <a:solidFill>
                  <a:schemeClr val="dk1"/>
                </a:solidFill>
                <a:latin typeface="Calibri"/>
                <a:ea typeface="Calibri"/>
                <a:cs typeface="Calibri"/>
                <a:sym typeface="Calibri"/>
              </a:rPr>
              <a:t> - vad är indikationen?</a:t>
            </a:r>
            <a:endParaRPr/>
          </a:p>
        </p:txBody>
      </p:sp>
      <p:sp>
        <p:nvSpPr>
          <p:cNvPr id="120" name="Google Shape;120;p3"/>
          <p:cNvSpPr/>
          <p:nvPr/>
        </p:nvSpPr>
        <p:spPr>
          <a:xfrm>
            <a:off x="4815281" y="1610836"/>
            <a:ext cx="3766658" cy="1325563"/>
          </a:xfrm>
          <a:prstGeom prst="wedgeRoundRectCallout">
            <a:avLst>
              <a:gd name="adj1" fmla="val 42102"/>
              <a:gd name="adj2" fmla="val 65725"/>
              <a:gd name="adj3"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400">
                <a:solidFill>
                  <a:schemeClr val="dk1"/>
                </a:solidFill>
                <a:latin typeface="Calibri"/>
                <a:ea typeface="Calibri"/>
                <a:cs typeface="Calibri"/>
                <a:sym typeface="Calibri"/>
              </a:rPr>
              <a:t>Mitt namn är Sven Tiemann. </a:t>
            </a:r>
            <a:endParaRPr/>
          </a:p>
          <a:p>
            <a:pPr marL="0" marR="0" lvl="0" indent="0" algn="l" rtl="0">
              <a:spcBef>
                <a:spcPts val="0"/>
              </a:spcBef>
              <a:spcAft>
                <a:spcPts val="0"/>
              </a:spcAft>
              <a:buNone/>
            </a:pPr>
            <a:r>
              <a:rPr lang="sv-SE" sz="1400">
                <a:solidFill>
                  <a:schemeClr val="dk1"/>
                </a:solidFill>
                <a:latin typeface="Calibri"/>
                <a:ea typeface="Calibri"/>
                <a:cs typeface="Calibri"/>
                <a:sym typeface="Calibri"/>
              </a:rPr>
              <a:t>Jag är 73 år och en pensionerad pilot, jag lever ett gott liv. Jag äter läkemedel mot hypertoni och </a:t>
            </a:r>
            <a:r>
              <a:rPr lang="sv-SE" sz="1400" b="0">
                <a:solidFill>
                  <a:schemeClr val="dk1"/>
                </a:solidFill>
                <a:latin typeface="Calibri"/>
                <a:ea typeface="Calibri"/>
                <a:cs typeface="Calibri"/>
                <a:sym typeface="Calibri"/>
              </a:rPr>
              <a:t>hyperlipidemi, annars har jag alltid varit frisk som en nötkärna</a:t>
            </a:r>
            <a:r>
              <a:rPr lang="sv-SE" sz="1400" b="1">
                <a:solidFill>
                  <a:schemeClr val="dk1"/>
                </a:solidFill>
                <a:latin typeface="Calibri"/>
                <a:ea typeface="Calibri"/>
                <a:cs typeface="Calibri"/>
                <a:sym typeface="Calibri"/>
              </a:rPr>
              <a:t>. </a:t>
            </a:r>
            <a:r>
              <a:rPr lang="sv-SE" sz="1400">
                <a:solidFill>
                  <a:schemeClr val="dk1"/>
                </a:solidFill>
                <a:latin typeface="Calibri"/>
                <a:ea typeface="Calibri"/>
                <a:cs typeface="Calibri"/>
                <a:sym typeface="Calibri"/>
              </a:rPr>
              <a:t>Ja, tills mina nya problem då, med pinkeriet så att säga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8" name="Google Shape;138;p5"/>
          <p:cNvSpPr txBox="1">
            <a:spLocks noGrp="1"/>
          </p:cNvSpPr>
          <p:nvPr>
            <p:ph type="body" idx="1"/>
          </p:nvPr>
        </p:nvSpPr>
        <p:spPr>
          <a:xfrm>
            <a:off x="914400" y="2366798"/>
            <a:ext cx="5852160" cy="386128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484848"/>
              </a:buClr>
              <a:buSzPts val="2400"/>
              <a:buNone/>
            </a:pPr>
            <a:r>
              <a:rPr lang="sv-SE" sz="2400" b="1" dirty="0">
                <a:solidFill>
                  <a:srgbClr val="484848"/>
                </a:solidFill>
                <a:latin typeface="Lato"/>
                <a:ea typeface="Lato"/>
                <a:cs typeface="Lato"/>
                <a:sym typeface="Lato"/>
              </a:rPr>
              <a:t>S</a:t>
            </a:r>
            <a:r>
              <a:rPr lang="sv-SE" sz="2400" b="1" i="0" dirty="0">
                <a:solidFill>
                  <a:srgbClr val="484848"/>
                </a:solidFill>
                <a:latin typeface="Lato"/>
                <a:ea typeface="Lato"/>
                <a:cs typeface="Lato"/>
                <a:sym typeface="Lato"/>
              </a:rPr>
              <a:t>vårighet att tömma urinblåsan:</a:t>
            </a:r>
          </a:p>
          <a:p>
            <a:pPr marL="0" lvl="0" indent="0" algn="l" rtl="0">
              <a:lnSpc>
                <a:spcPct val="90000"/>
              </a:lnSpc>
              <a:spcBef>
                <a:spcPts val="0"/>
              </a:spcBef>
              <a:spcAft>
                <a:spcPts val="0"/>
              </a:spcAft>
              <a:buClr>
                <a:srgbClr val="484848"/>
              </a:buClr>
              <a:buSzPts val="2400"/>
              <a:buNone/>
            </a:pPr>
            <a:endParaRPr lang="sv-SE" sz="2400" b="1" dirty="0">
              <a:solidFill>
                <a:srgbClr val="484848"/>
              </a:solidFill>
              <a:latin typeface="Lato"/>
              <a:ea typeface="Lato"/>
              <a:cs typeface="Lato"/>
              <a:sym typeface="Lato"/>
            </a:endParaRPr>
          </a:p>
          <a:p>
            <a:pPr marL="0" lvl="0" indent="0" algn="l" rtl="0">
              <a:lnSpc>
                <a:spcPct val="90000"/>
              </a:lnSpc>
              <a:spcBef>
                <a:spcPts val="0"/>
              </a:spcBef>
              <a:spcAft>
                <a:spcPts val="0"/>
              </a:spcAft>
              <a:buClr>
                <a:srgbClr val="484848"/>
              </a:buClr>
              <a:buSzPts val="2400"/>
              <a:buNone/>
            </a:pPr>
            <a:r>
              <a:rPr lang="sv-SE" sz="2400" dirty="0">
                <a:solidFill>
                  <a:srgbClr val="484848"/>
                </a:solidFill>
                <a:latin typeface="Lato"/>
                <a:ea typeface="Lato"/>
                <a:cs typeface="Lato"/>
                <a:sym typeface="Lato"/>
              </a:rPr>
              <a:t>Akut urinretention:</a:t>
            </a:r>
          </a:p>
          <a:p>
            <a:pPr marL="342900" lvl="0" algn="l" rtl="0">
              <a:lnSpc>
                <a:spcPct val="90000"/>
              </a:lnSpc>
              <a:spcBef>
                <a:spcPts val="0"/>
              </a:spcBef>
              <a:spcAft>
                <a:spcPts val="0"/>
              </a:spcAft>
              <a:buClr>
                <a:srgbClr val="484848"/>
              </a:buClr>
              <a:buSzPts val="2400"/>
              <a:buFont typeface="Wingdings" panose="05000000000000000000" pitchFamily="2" charset="2"/>
              <a:buChar char="Ø"/>
            </a:pPr>
            <a:r>
              <a:rPr lang="sv-SE" sz="2000" dirty="0">
                <a:solidFill>
                  <a:srgbClr val="484848"/>
                </a:solidFill>
                <a:latin typeface="Lato"/>
                <a:ea typeface="Lato"/>
                <a:cs typeface="Lato"/>
                <a:sym typeface="Lato"/>
              </a:rPr>
              <a:t>Kommer plötsligt</a:t>
            </a:r>
          </a:p>
          <a:p>
            <a:pPr marL="342900" lvl="0" algn="l" rtl="0">
              <a:lnSpc>
                <a:spcPct val="90000"/>
              </a:lnSpc>
              <a:spcBef>
                <a:spcPts val="0"/>
              </a:spcBef>
              <a:spcAft>
                <a:spcPts val="0"/>
              </a:spcAft>
              <a:buClr>
                <a:srgbClr val="484848"/>
              </a:buClr>
              <a:buSzPts val="2400"/>
              <a:buFont typeface="Wingdings" panose="05000000000000000000" pitchFamily="2" charset="2"/>
              <a:buChar char="Ø"/>
            </a:pPr>
            <a:r>
              <a:rPr lang="sv-SE" sz="2000" dirty="0">
                <a:solidFill>
                  <a:srgbClr val="484848"/>
                </a:solidFill>
                <a:latin typeface="Lato"/>
                <a:ea typeface="Lato"/>
                <a:cs typeface="Lato"/>
                <a:sym typeface="Lato"/>
              </a:rPr>
              <a:t>Ofta kraftig </a:t>
            </a:r>
            <a:r>
              <a:rPr lang="sv-SE" sz="2000" dirty="0" err="1">
                <a:solidFill>
                  <a:srgbClr val="484848"/>
                </a:solidFill>
                <a:latin typeface="Lato"/>
                <a:ea typeface="Lato"/>
                <a:cs typeface="Lato"/>
                <a:sym typeface="Lato"/>
              </a:rPr>
              <a:t>suprapubisk</a:t>
            </a:r>
            <a:r>
              <a:rPr lang="sv-SE" sz="2000" dirty="0">
                <a:solidFill>
                  <a:srgbClr val="484848"/>
                </a:solidFill>
                <a:latin typeface="Lato"/>
                <a:ea typeface="Lato"/>
                <a:cs typeface="Lato"/>
                <a:sym typeface="Lato"/>
              </a:rPr>
              <a:t> smärta</a:t>
            </a:r>
          </a:p>
          <a:p>
            <a:pPr marL="0" lvl="0" indent="0" algn="l" rtl="0">
              <a:lnSpc>
                <a:spcPct val="90000"/>
              </a:lnSpc>
              <a:spcBef>
                <a:spcPts val="0"/>
              </a:spcBef>
              <a:spcAft>
                <a:spcPts val="0"/>
              </a:spcAft>
              <a:buClr>
                <a:srgbClr val="484848"/>
              </a:buClr>
              <a:buSzPts val="2400"/>
              <a:buNone/>
            </a:pPr>
            <a:endParaRPr lang="sv-SE" sz="2400" b="1" dirty="0">
              <a:solidFill>
                <a:srgbClr val="484848"/>
              </a:solidFill>
              <a:latin typeface="Lato"/>
              <a:ea typeface="Lato"/>
              <a:cs typeface="Lato"/>
              <a:sym typeface="Lato"/>
            </a:endParaRPr>
          </a:p>
          <a:p>
            <a:pPr marL="0" lvl="0" indent="0" algn="l" rtl="0">
              <a:lnSpc>
                <a:spcPct val="90000"/>
              </a:lnSpc>
              <a:spcBef>
                <a:spcPts val="0"/>
              </a:spcBef>
              <a:spcAft>
                <a:spcPts val="0"/>
              </a:spcAft>
              <a:buClr>
                <a:srgbClr val="484848"/>
              </a:buClr>
              <a:buSzPts val="2400"/>
              <a:buNone/>
            </a:pPr>
            <a:r>
              <a:rPr lang="sv-SE" sz="2400" dirty="0">
                <a:solidFill>
                  <a:srgbClr val="484848"/>
                </a:solidFill>
                <a:latin typeface="Lato"/>
                <a:ea typeface="Lato"/>
                <a:cs typeface="Lato"/>
                <a:sym typeface="Lato"/>
              </a:rPr>
              <a:t>Kronisk urinretention:</a:t>
            </a:r>
          </a:p>
          <a:p>
            <a:pPr marL="342900">
              <a:spcBef>
                <a:spcPts val="0"/>
              </a:spcBef>
              <a:buClr>
                <a:srgbClr val="484848"/>
              </a:buClr>
              <a:buSzPts val="2400"/>
              <a:buFont typeface="Wingdings" panose="05000000000000000000" pitchFamily="2" charset="2"/>
              <a:buChar char="Ø"/>
            </a:pPr>
            <a:r>
              <a:rPr lang="sv-SE" sz="2000" dirty="0">
                <a:solidFill>
                  <a:srgbClr val="484848"/>
                </a:solidFill>
                <a:latin typeface="Lato"/>
                <a:ea typeface="Lato"/>
                <a:cs typeface="Lato"/>
                <a:sym typeface="Lato"/>
              </a:rPr>
              <a:t>Kommer smygande och har kanske inte uppmärksammats av patienten</a:t>
            </a:r>
          </a:p>
          <a:p>
            <a:pPr marL="342900">
              <a:spcBef>
                <a:spcPts val="0"/>
              </a:spcBef>
              <a:buClr>
                <a:srgbClr val="484848"/>
              </a:buClr>
              <a:buSzPts val="2400"/>
              <a:buFont typeface="Wingdings" panose="05000000000000000000" pitchFamily="2" charset="2"/>
              <a:buChar char="Ø"/>
            </a:pPr>
            <a:r>
              <a:rPr lang="sv-SE" sz="2000" dirty="0">
                <a:solidFill>
                  <a:srgbClr val="484848"/>
                </a:solidFill>
                <a:latin typeface="Lato"/>
                <a:ea typeface="Lato"/>
                <a:cs typeface="Lato"/>
                <a:sym typeface="Lato"/>
              </a:rPr>
              <a:t>Ofta inte påverkad av smärta</a:t>
            </a:r>
          </a:p>
          <a:p>
            <a:pPr marL="342900">
              <a:spcBef>
                <a:spcPts val="0"/>
              </a:spcBef>
              <a:buClr>
                <a:srgbClr val="484848"/>
              </a:buClr>
              <a:buSzPts val="2400"/>
              <a:buFont typeface="Wingdings" panose="05000000000000000000" pitchFamily="2" charset="2"/>
              <a:buChar char="Ø"/>
            </a:pPr>
            <a:r>
              <a:rPr lang="sv-SE" sz="2000" i="0" dirty="0">
                <a:solidFill>
                  <a:srgbClr val="484848"/>
                </a:solidFill>
                <a:latin typeface="Lato"/>
                <a:ea typeface="Lato"/>
                <a:cs typeface="Lato"/>
                <a:sym typeface="Lato"/>
              </a:rPr>
              <a:t>Risk för påverkad njurfunktion (</a:t>
            </a:r>
            <a:r>
              <a:rPr lang="sv-SE" sz="1400" b="0" i="0" dirty="0">
                <a:solidFill>
                  <a:srgbClr val="000000"/>
                </a:solidFill>
                <a:effectLst/>
                <a:latin typeface="Open Sans" panose="020B0606030504020204" pitchFamily="34" charset="0"/>
              </a:rPr>
              <a:t>Elektrolytstatus samt </a:t>
            </a:r>
            <a:r>
              <a:rPr lang="sv-SE" sz="1400" b="0" i="0" dirty="0" err="1">
                <a:solidFill>
                  <a:srgbClr val="000000"/>
                </a:solidFill>
                <a:effectLst/>
                <a:latin typeface="Open Sans" panose="020B0606030504020204" pitchFamily="34" charset="0"/>
              </a:rPr>
              <a:t>kreatinin</a:t>
            </a:r>
            <a:r>
              <a:rPr lang="sv-SE" sz="1400" dirty="0">
                <a:solidFill>
                  <a:srgbClr val="000000"/>
                </a:solidFill>
                <a:latin typeface="Open Sans" panose="020B0606030504020204" pitchFamily="34" charset="0"/>
              </a:rPr>
              <a:t>)</a:t>
            </a:r>
            <a:endParaRPr sz="2000" i="0" dirty="0">
              <a:solidFill>
                <a:srgbClr val="484848"/>
              </a:solidFill>
              <a:latin typeface="Lato"/>
              <a:ea typeface="Lato"/>
              <a:cs typeface="Lato"/>
              <a:sym typeface="Lato"/>
            </a:endParaRPr>
          </a:p>
          <a:p>
            <a:pPr marL="228600" lvl="0" indent="-76200" algn="l" rtl="0">
              <a:lnSpc>
                <a:spcPct val="90000"/>
              </a:lnSpc>
              <a:spcBef>
                <a:spcPts val="1000"/>
              </a:spcBef>
              <a:spcAft>
                <a:spcPts val="0"/>
              </a:spcAft>
              <a:buClr>
                <a:schemeClr val="dk1"/>
              </a:buClr>
              <a:buSzPts val="2400"/>
              <a:buNone/>
            </a:pPr>
            <a:endParaRPr sz="2400" dirty="0">
              <a:solidFill>
                <a:srgbClr val="1E1E1E"/>
              </a:solidFill>
              <a:latin typeface="Lato"/>
              <a:ea typeface="Lato"/>
              <a:cs typeface="Lato"/>
              <a:sym typeface="Lato"/>
            </a:endParaRPr>
          </a:p>
          <a:p>
            <a:pPr marL="228600" lvl="0" indent="-76200" algn="l" rtl="0">
              <a:lnSpc>
                <a:spcPct val="90000"/>
              </a:lnSpc>
              <a:spcBef>
                <a:spcPts val="1000"/>
              </a:spcBef>
              <a:spcAft>
                <a:spcPts val="0"/>
              </a:spcAft>
              <a:buClr>
                <a:schemeClr val="dk1"/>
              </a:buClr>
              <a:buSzPts val="2400"/>
              <a:buNone/>
            </a:pPr>
            <a:endParaRPr sz="2400" dirty="0"/>
          </a:p>
        </p:txBody>
      </p:sp>
      <p:sp>
        <p:nvSpPr>
          <p:cNvPr id="141" name="Google Shape;141;p5"/>
          <p:cNvSpPr txBox="1"/>
          <p:nvPr/>
        </p:nvSpPr>
        <p:spPr>
          <a:xfrm>
            <a:off x="838200" y="6308209"/>
            <a:ext cx="707110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Indikationer och kontraindikationer - Vårdhandboken (vardhandboken.se)</a:t>
            </a:r>
            <a:endParaRPr sz="1800">
              <a:solidFill>
                <a:schemeClr val="dk1"/>
              </a:solidFill>
              <a:latin typeface="Calibri"/>
              <a:ea typeface="Calibri"/>
              <a:cs typeface="Calibri"/>
              <a:sym typeface="Calibri"/>
            </a:endParaRPr>
          </a:p>
        </p:txBody>
      </p:sp>
      <p:grpSp>
        <p:nvGrpSpPr>
          <p:cNvPr id="142" name="Google Shape;142;p5"/>
          <p:cNvGrpSpPr/>
          <p:nvPr/>
        </p:nvGrpSpPr>
        <p:grpSpPr>
          <a:xfrm>
            <a:off x="7491470" y="2137273"/>
            <a:ext cx="2919469" cy="3007604"/>
            <a:chOff x="548395" y="1885434"/>
            <a:chExt cx="3350379" cy="4334995"/>
          </a:xfrm>
        </p:grpSpPr>
        <p:pic>
          <p:nvPicPr>
            <p:cNvPr id="143" name="Google Shape;143;p5" descr="MCj03408320000[1]"/>
            <p:cNvPicPr preferRelativeResize="0"/>
            <p:nvPr/>
          </p:nvPicPr>
          <p:blipFill rotWithShape="1">
            <a:blip r:embed="rId4">
              <a:alphaModFix/>
            </a:blip>
            <a:srcRect/>
            <a:stretch/>
          </p:blipFill>
          <p:spPr>
            <a:xfrm>
              <a:off x="548395" y="1885434"/>
              <a:ext cx="3287662" cy="3607848"/>
            </a:xfrm>
            <a:prstGeom prst="rect">
              <a:avLst/>
            </a:prstGeom>
            <a:noFill/>
            <a:ln>
              <a:noFill/>
            </a:ln>
          </p:spPr>
        </p:pic>
        <p:pic>
          <p:nvPicPr>
            <p:cNvPr id="144" name="Google Shape;144;p5"/>
            <p:cNvPicPr preferRelativeResize="0"/>
            <p:nvPr/>
          </p:nvPicPr>
          <p:blipFill rotWithShape="1">
            <a:blip r:embed="rId5">
              <a:alphaModFix/>
            </a:blip>
            <a:srcRect/>
            <a:stretch/>
          </p:blipFill>
          <p:spPr>
            <a:xfrm>
              <a:off x="1846675" y="4667854"/>
              <a:ext cx="2052099" cy="1552575"/>
            </a:xfrm>
            <a:prstGeom prst="rect">
              <a:avLst/>
            </a:prstGeom>
            <a:noFill/>
            <a:ln>
              <a:noFill/>
            </a:ln>
          </p:spPr>
        </p:pic>
      </p:grpSp>
      <p:sp>
        <p:nvSpPr>
          <p:cNvPr id="5" name="Rubrik 4">
            <a:extLst>
              <a:ext uri="{FF2B5EF4-FFF2-40B4-BE49-F238E27FC236}">
                <a16:creationId xmlns:a16="http://schemas.microsoft.com/office/drawing/2014/main" id="{CC9E5205-C7C5-8FA0-3608-429A718FF163}"/>
              </a:ext>
            </a:extLst>
          </p:cNvPr>
          <p:cNvSpPr>
            <a:spLocks noGrp="1"/>
          </p:cNvSpPr>
          <p:nvPr>
            <p:ph type="title"/>
          </p:nvPr>
        </p:nvSpPr>
        <p:spPr/>
        <p:txBody>
          <a:bodyPr/>
          <a:lstStyle/>
          <a:p>
            <a:r>
              <a:rPr lang="sv-SE" dirty="0">
                <a:solidFill>
                  <a:srgbClr val="1A1FEA"/>
                </a:solidFill>
              </a:rPr>
              <a:t>Indikation till kateterbehandling?</a:t>
            </a:r>
            <a:br>
              <a:rPr lang="sv-SE" dirty="0">
                <a:solidFill>
                  <a:srgbClr val="1A1FEA"/>
                </a:solidFill>
              </a:rPr>
            </a:br>
            <a:endParaRPr lang="sv-SE" dirty="0"/>
          </a:p>
        </p:txBody>
      </p:sp>
      <p:pic>
        <p:nvPicPr>
          <p:cNvPr id="2" name="Google Shape;400;p35">
            <a:extLst>
              <a:ext uri="{FF2B5EF4-FFF2-40B4-BE49-F238E27FC236}">
                <a16:creationId xmlns:a16="http://schemas.microsoft.com/office/drawing/2014/main" id="{46DA5005-915A-8E5F-CFD9-EDBC243D864A}"/>
              </a:ext>
            </a:extLst>
          </p:cNvPr>
          <p:cNvPicPr preferRelativeResize="0"/>
          <p:nvPr/>
        </p:nvPicPr>
        <p:blipFill rotWithShape="1">
          <a:blip r:embed="rId6">
            <a:alphaModFix/>
          </a:blip>
          <a:srcRect/>
          <a:stretch/>
        </p:blipFill>
        <p:spPr>
          <a:xfrm>
            <a:off x="11258616" y="6176963"/>
            <a:ext cx="933384" cy="701917"/>
          </a:xfrm>
          <a:prstGeom prst="rect">
            <a:avLst/>
          </a:prstGeom>
          <a:noFill/>
          <a:ln>
            <a:noFill/>
          </a:ln>
        </p:spPr>
      </p:pic>
    </p:spTree>
    <p:extLst>
      <p:ext uri="{BB962C8B-B14F-4D97-AF65-F5344CB8AC3E}">
        <p14:creationId xmlns:p14="http://schemas.microsoft.com/office/powerpoint/2010/main" val="276410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8">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8">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Besvär att tömma blåsan?</a:t>
            </a:r>
            <a:endParaRPr/>
          </a:p>
        </p:txBody>
      </p:sp>
      <p:sp>
        <p:nvSpPr>
          <p:cNvPr id="230" name="Google Shape;230;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365125" lvl="0" indent="-187325" algn="l" rtl="0">
              <a:lnSpc>
                <a:spcPct val="90000"/>
              </a:lnSpc>
              <a:spcBef>
                <a:spcPts val="0"/>
              </a:spcBef>
              <a:spcAft>
                <a:spcPts val="0"/>
              </a:spcAft>
              <a:buClr>
                <a:schemeClr val="dk1"/>
              </a:buClr>
              <a:buSzPts val="2800"/>
              <a:buNone/>
            </a:pPr>
            <a:endParaRPr/>
          </a:p>
        </p:txBody>
      </p:sp>
      <p:pic>
        <p:nvPicPr>
          <p:cNvPr id="231" name="Google Shape;231;p15" descr="Ny bild"/>
          <p:cNvPicPr preferRelativeResize="0"/>
          <p:nvPr/>
        </p:nvPicPr>
        <p:blipFill rotWithShape="1">
          <a:blip r:embed="rId3">
            <a:alphaModFix/>
          </a:blip>
          <a:srcRect b="2531"/>
          <a:stretch/>
        </p:blipFill>
        <p:spPr>
          <a:xfrm>
            <a:off x="4130679" y="2038355"/>
            <a:ext cx="2325688" cy="3884613"/>
          </a:xfrm>
          <a:prstGeom prst="rect">
            <a:avLst/>
          </a:prstGeom>
          <a:solidFill>
            <a:srgbClr val="FFCC99"/>
          </a:solidFill>
          <a:ln>
            <a:noFill/>
          </a:ln>
        </p:spPr>
      </p:pic>
      <p:pic>
        <p:nvPicPr>
          <p:cNvPr id="232" name="Google Shape;232;p15" descr="bladder_image1"/>
          <p:cNvPicPr preferRelativeResize="0"/>
          <p:nvPr/>
        </p:nvPicPr>
        <p:blipFill rotWithShape="1">
          <a:blip r:embed="rId4">
            <a:alphaModFix/>
          </a:blip>
          <a:srcRect l="9681" t="47842" r="12069" b="4315"/>
          <a:stretch/>
        </p:blipFill>
        <p:spPr>
          <a:xfrm>
            <a:off x="4943475" y="3789363"/>
            <a:ext cx="571500" cy="514350"/>
          </a:xfrm>
          <a:prstGeom prst="rect">
            <a:avLst/>
          </a:prstGeom>
          <a:noFill/>
          <a:ln>
            <a:noFill/>
          </a:ln>
        </p:spPr>
      </p:pic>
      <p:sp>
        <p:nvSpPr>
          <p:cNvPr id="233" name="Google Shape;233;p15"/>
          <p:cNvSpPr/>
          <p:nvPr/>
        </p:nvSpPr>
        <p:spPr>
          <a:xfrm>
            <a:off x="7032631" y="2671774"/>
            <a:ext cx="2232025" cy="61277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94817" y="199895"/>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Nervskada</a:t>
            </a:r>
            <a:endParaRPr/>
          </a:p>
        </p:txBody>
      </p:sp>
      <p:sp>
        <p:nvSpPr>
          <p:cNvPr id="234" name="Google Shape;234;p15"/>
          <p:cNvSpPr/>
          <p:nvPr/>
        </p:nvSpPr>
        <p:spPr>
          <a:xfrm>
            <a:off x="7032626" y="3536955"/>
            <a:ext cx="2735263" cy="61277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5750" y="96061"/>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Dålig funktion i urinblåsan</a:t>
            </a:r>
            <a:endParaRPr/>
          </a:p>
        </p:txBody>
      </p:sp>
      <p:sp>
        <p:nvSpPr>
          <p:cNvPr id="235" name="Google Shape;235;p15"/>
          <p:cNvSpPr/>
          <p:nvPr/>
        </p:nvSpPr>
        <p:spPr>
          <a:xfrm>
            <a:off x="7032631" y="4400561"/>
            <a:ext cx="2232025" cy="61277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92677" y="-33722"/>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Obstruktion</a:t>
            </a:r>
            <a:endParaRPr/>
          </a:p>
        </p:txBody>
      </p:sp>
      <p:sp>
        <p:nvSpPr>
          <p:cNvPr id="236" name="Google Shape;236;p15"/>
          <p:cNvSpPr/>
          <p:nvPr/>
        </p:nvSpPr>
        <p:spPr>
          <a:xfrm>
            <a:off x="7032631" y="1844686"/>
            <a:ext cx="2232025" cy="61277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95527" y="70105"/>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Hjärnskada</a:t>
            </a:r>
            <a:endParaRPr/>
          </a:p>
        </p:txBody>
      </p:sp>
      <p:sp>
        <p:nvSpPr>
          <p:cNvPr id="237" name="Google Shape;237;p15"/>
          <p:cNvSpPr/>
          <p:nvPr/>
        </p:nvSpPr>
        <p:spPr>
          <a:xfrm>
            <a:off x="1638946" y="2565409"/>
            <a:ext cx="2585392" cy="1774125"/>
          </a:xfrm>
          <a:prstGeom prst="wedgeRectCallout">
            <a:avLst>
              <a:gd name="adj1" fmla="val 56569"/>
              <a:gd name="adj2" fmla="val -30319"/>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Systempåverkan:</a:t>
            </a:r>
            <a:endParaRPr/>
          </a:p>
          <a:p>
            <a:pPr marL="0" marR="0" lvl="0" indent="0" algn="l" rtl="0">
              <a:spcBef>
                <a:spcPts val="0"/>
              </a:spcBef>
              <a:spcAft>
                <a:spcPts val="0"/>
              </a:spcAft>
              <a:buNone/>
            </a:pPr>
            <a:r>
              <a:rPr lang="sv-SE" sz="1800">
                <a:solidFill>
                  <a:schemeClr val="dk1"/>
                </a:solidFill>
                <a:latin typeface="Calibri"/>
                <a:ea typeface="Calibri"/>
                <a:cs typeface="Calibri"/>
                <a:sym typeface="Calibri"/>
              </a:rPr>
              <a:t> </a:t>
            </a:r>
            <a:endParaRPr/>
          </a:p>
          <a:p>
            <a:pPr marL="0" marR="0" lvl="0" indent="0" algn="l" rtl="0">
              <a:spcBef>
                <a:spcPts val="0"/>
              </a:spcBef>
              <a:spcAft>
                <a:spcPts val="0"/>
              </a:spcAft>
              <a:buNone/>
            </a:pPr>
            <a:r>
              <a:rPr lang="sv-SE" sz="1800">
                <a:solidFill>
                  <a:schemeClr val="dk1"/>
                </a:solidFill>
                <a:latin typeface="Calibri"/>
                <a:ea typeface="Calibri"/>
                <a:cs typeface="Calibri"/>
                <a:sym typeface="Calibri"/>
              </a:rPr>
              <a:t>Smärta</a:t>
            </a:r>
            <a:endParaRPr/>
          </a:p>
          <a:p>
            <a:pPr marL="0" marR="0" lvl="0" indent="0" algn="l" rtl="0">
              <a:spcBef>
                <a:spcPts val="0"/>
              </a:spcBef>
              <a:spcAft>
                <a:spcPts val="0"/>
              </a:spcAft>
              <a:buNone/>
            </a:pPr>
            <a:r>
              <a:rPr lang="sv-SE" sz="1800">
                <a:solidFill>
                  <a:schemeClr val="dk1"/>
                </a:solidFill>
                <a:latin typeface="Calibri"/>
                <a:ea typeface="Calibri"/>
                <a:cs typeface="Calibri"/>
                <a:sym typeface="Calibri"/>
              </a:rPr>
              <a:t>Stress</a:t>
            </a:r>
            <a:endParaRPr/>
          </a:p>
          <a:p>
            <a:pPr marL="0" marR="0" lvl="0" indent="0" algn="l" rtl="0">
              <a:spcBef>
                <a:spcPts val="0"/>
              </a:spcBef>
              <a:spcAft>
                <a:spcPts val="0"/>
              </a:spcAft>
              <a:buNone/>
            </a:pPr>
            <a:r>
              <a:rPr lang="sv-SE" sz="1800">
                <a:solidFill>
                  <a:schemeClr val="dk1"/>
                </a:solidFill>
                <a:latin typeface="Calibri"/>
                <a:ea typeface="Calibri"/>
                <a:cs typeface="Calibri"/>
                <a:sym typeface="Calibri"/>
              </a:rPr>
              <a:t>Läkemedel</a:t>
            </a:r>
            <a:endParaRPr/>
          </a:p>
          <a:p>
            <a:pPr marL="0" marR="0" lvl="0" indent="0" algn="l" rtl="0">
              <a:spcBef>
                <a:spcPts val="0"/>
              </a:spcBef>
              <a:spcAft>
                <a:spcPts val="0"/>
              </a:spcAft>
              <a:buNone/>
            </a:pPr>
            <a:r>
              <a:rPr lang="sv-SE" sz="1800">
                <a:solidFill>
                  <a:schemeClr val="dk1"/>
                </a:solidFill>
                <a:latin typeface="Calibri"/>
                <a:ea typeface="Calibri"/>
                <a:cs typeface="Calibri"/>
                <a:sym typeface="Calibri"/>
              </a:rPr>
              <a:t>Vanemässig hämning</a:t>
            </a:r>
            <a:endParaRPr/>
          </a:p>
        </p:txBody>
      </p:sp>
      <p:sp>
        <p:nvSpPr>
          <p:cNvPr id="238" name="Google Shape;238;p15"/>
          <p:cNvSpPr/>
          <p:nvPr/>
        </p:nvSpPr>
        <p:spPr>
          <a:xfrm>
            <a:off x="5951538" y="5229236"/>
            <a:ext cx="1657351" cy="61277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49838" y="-176489"/>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a:solidFill>
                  <a:schemeClr val="dk1"/>
                </a:solidFill>
                <a:latin typeface="Calibri"/>
                <a:ea typeface="Calibri"/>
                <a:cs typeface="Calibri"/>
                <a:sym typeface="Calibri"/>
              </a:rPr>
              <a:t>Förstoppning</a:t>
            </a:r>
            <a:endParaRPr/>
          </a:p>
        </p:txBody>
      </p:sp>
      <p:pic>
        <p:nvPicPr>
          <p:cNvPr id="2" name="Google Shape;400;p35">
            <a:extLst>
              <a:ext uri="{FF2B5EF4-FFF2-40B4-BE49-F238E27FC236}">
                <a16:creationId xmlns:a16="http://schemas.microsoft.com/office/drawing/2014/main" id="{F98258B2-9A95-7CAA-CD18-E9B8F507222C}"/>
              </a:ext>
            </a:extLst>
          </p:cNvPr>
          <p:cNvPicPr preferRelativeResize="0"/>
          <p:nvPr/>
        </p:nvPicPr>
        <p:blipFill rotWithShape="1">
          <a:blip r:embed="rId5">
            <a:alphaModFix/>
          </a:blip>
          <a:srcRect/>
          <a:stretch/>
        </p:blipFill>
        <p:spPr>
          <a:xfrm>
            <a:off x="11258616" y="6176963"/>
            <a:ext cx="933384" cy="7019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Undvik skador på blåsa och njurar</a:t>
            </a:r>
            <a:endParaRPr dirty="0"/>
          </a:p>
        </p:txBody>
      </p:sp>
      <p:sp>
        <p:nvSpPr>
          <p:cNvPr id="222" name="Google Shape;222;p14"/>
          <p:cNvSpPr txBox="1">
            <a:spLocks noGrp="1"/>
          </p:cNvSpPr>
          <p:nvPr>
            <p:ph type="body" idx="1"/>
          </p:nvPr>
        </p:nvSpPr>
        <p:spPr>
          <a:xfrm>
            <a:off x="838200" y="193579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sv-SE" dirty="0"/>
              <a:t>Vid volym &gt;500 ml finns risk för skada på urinblåsan</a:t>
            </a:r>
            <a:endParaRPr dirty="0"/>
          </a:p>
          <a:p>
            <a:pPr marL="228600" indent="-228600">
              <a:buSzPts val="2800"/>
            </a:pPr>
            <a:r>
              <a:rPr lang="sv-SE" dirty="0"/>
              <a:t>Tiden är här viktig bör brytas inom 2 timmar minskar risk för kroniska problem.</a:t>
            </a:r>
          </a:p>
          <a:p>
            <a:pPr marL="228600" indent="-228600">
              <a:buSzPts val="2800"/>
            </a:pPr>
            <a:r>
              <a:rPr lang="sv-SE" dirty="0"/>
              <a:t>Vid </a:t>
            </a:r>
            <a:r>
              <a:rPr lang="sv-SE" dirty="0" err="1"/>
              <a:t>resurin</a:t>
            </a:r>
            <a:r>
              <a:rPr lang="sv-SE" dirty="0"/>
              <a:t> över &gt;1000 ml ökar riskerna (överväg KAD i 2-4 veckor) </a:t>
            </a:r>
          </a:p>
          <a:p>
            <a:pPr marL="228600" lvl="0" indent="-228600" algn="l" rtl="0">
              <a:lnSpc>
                <a:spcPct val="90000"/>
              </a:lnSpc>
              <a:spcBef>
                <a:spcPts val="1000"/>
              </a:spcBef>
              <a:spcAft>
                <a:spcPts val="0"/>
              </a:spcAft>
              <a:buClr>
                <a:schemeClr val="dk1"/>
              </a:buClr>
              <a:buSzPts val="2800"/>
              <a:buChar char="•"/>
            </a:pPr>
            <a:r>
              <a:rPr lang="sv-SE" dirty="0"/>
              <a:t>Myt, tömma blåsan i omgångar för att minska risk för blåsskador</a:t>
            </a:r>
          </a:p>
          <a:p>
            <a:pPr marL="228600" lvl="0" indent="-228600" algn="l" rtl="0">
              <a:lnSpc>
                <a:spcPct val="90000"/>
              </a:lnSpc>
              <a:spcBef>
                <a:spcPts val="1000"/>
              </a:spcBef>
              <a:spcAft>
                <a:spcPts val="0"/>
              </a:spcAft>
              <a:buClr>
                <a:schemeClr val="dk1"/>
              </a:buClr>
              <a:buSzPts val="2800"/>
              <a:buChar char="•"/>
            </a:pPr>
            <a:r>
              <a:rPr lang="sv-SE" dirty="0"/>
              <a:t>Undvika ett långvarigt högt tryck mot njurarna </a:t>
            </a:r>
            <a:endParaRPr dirty="0"/>
          </a:p>
          <a:p>
            <a:pPr marL="228600" lvl="0" indent="-50800" algn="l" rtl="0">
              <a:lnSpc>
                <a:spcPct val="90000"/>
              </a:lnSpc>
              <a:spcBef>
                <a:spcPts val="1000"/>
              </a:spcBef>
              <a:spcAft>
                <a:spcPts val="0"/>
              </a:spcAft>
              <a:buClr>
                <a:schemeClr val="dk1"/>
              </a:buClr>
              <a:buSzPts val="2800"/>
              <a:buNone/>
            </a:pPr>
            <a:endParaRPr lang="sv-SE" dirty="0"/>
          </a:p>
          <a:p>
            <a:pPr marL="228600" lvl="0" indent="-50800" algn="l" rtl="0">
              <a:lnSpc>
                <a:spcPct val="90000"/>
              </a:lnSpc>
              <a:spcBef>
                <a:spcPts val="1000"/>
              </a:spcBef>
              <a:spcAft>
                <a:spcPts val="0"/>
              </a:spcAft>
              <a:buClr>
                <a:schemeClr val="dk1"/>
              </a:buClr>
              <a:buSzPts val="2800"/>
              <a:buNone/>
            </a:pPr>
            <a:r>
              <a:rPr lang="sv-SE" dirty="0">
                <a:hlinkClick r:id="rId3"/>
              </a:rPr>
              <a:t>Blåsövervakning vid sjukhusvård - Vårdhandboken (vardhandboken.se)</a:t>
            </a:r>
            <a:endParaRPr dirty="0"/>
          </a:p>
        </p:txBody>
      </p:sp>
      <p:pic>
        <p:nvPicPr>
          <p:cNvPr id="223" name="Google Shape;223;p14"/>
          <p:cNvPicPr preferRelativeResize="0"/>
          <p:nvPr/>
        </p:nvPicPr>
        <p:blipFill rotWithShape="1">
          <a:blip r:embed="rId4">
            <a:alphaModFix/>
          </a:blip>
          <a:srcRect/>
          <a:stretch/>
        </p:blipFill>
        <p:spPr>
          <a:xfrm>
            <a:off x="11258616" y="6176963"/>
            <a:ext cx="933384" cy="7019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pSp>
        <p:nvGrpSpPr>
          <p:cNvPr id="145" name="Google Shape;145;p5"/>
          <p:cNvGrpSpPr/>
          <p:nvPr/>
        </p:nvGrpSpPr>
        <p:grpSpPr>
          <a:xfrm>
            <a:off x="8692308" y="1908428"/>
            <a:ext cx="3161841" cy="3379668"/>
            <a:chOff x="5165407" y="1885434"/>
            <a:chExt cx="3237271" cy="4240177"/>
          </a:xfrm>
        </p:grpSpPr>
        <p:pic>
          <p:nvPicPr>
            <p:cNvPr id="146" name="Google Shape;146;p5" descr="MCj02210210000[1]"/>
            <p:cNvPicPr preferRelativeResize="0"/>
            <p:nvPr/>
          </p:nvPicPr>
          <p:blipFill rotWithShape="1">
            <a:blip r:embed="rId3">
              <a:alphaModFix/>
            </a:blip>
            <a:srcRect/>
            <a:stretch/>
          </p:blipFill>
          <p:spPr>
            <a:xfrm>
              <a:off x="5165407" y="1885434"/>
              <a:ext cx="3237271" cy="3714573"/>
            </a:xfrm>
            <a:prstGeom prst="rect">
              <a:avLst/>
            </a:prstGeom>
            <a:noFill/>
            <a:ln>
              <a:noFill/>
            </a:ln>
          </p:spPr>
        </p:pic>
        <p:pic>
          <p:nvPicPr>
            <p:cNvPr id="147" name="Google Shape;147;p5"/>
            <p:cNvPicPr preferRelativeResize="0"/>
            <p:nvPr/>
          </p:nvPicPr>
          <p:blipFill rotWithShape="1">
            <a:blip r:embed="rId4">
              <a:alphaModFix/>
            </a:blip>
            <a:srcRect/>
            <a:stretch/>
          </p:blipFill>
          <p:spPr>
            <a:xfrm>
              <a:off x="6096000" y="4667854"/>
              <a:ext cx="1926774" cy="1457757"/>
            </a:xfrm>
            <a:prstGeom prst="rect">
              <a:avLst/>
            </a:prstGeom>
            <a:noFill/>
            <a:ln>
              <a:noFill/>
            </a:ln>
          </p:spPr>
        </p:pic>
      </p:grpSp>
      <p:sp>
        <p:nvSpPr>
          <p:cNvPr id="137" name="Google Shape;137;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EB0"/>
              </a:buClr>
              <a:buSzPts val="2000"/>
              <a:buFont typeface="Lato"/>
              <a:buNone/>
            </a:pPr>
            <a:r>
              <a:rPr lang="sv-SE" dirty="0">
                <a:solidFill>
                  <a:srgbClr val="1A1FEA"/>
                </a:solidFill>
              </a:rPr>
              <a:t>Indikation till kateterbehandling?</a:t>
            </a:r>
            <a:endParaRPr dirty="0">
              <a:solidFill>
                <a:srgbClr val="1A1FEA"/>
              </a:solidFill>
            </a:endParaRPr>
          </a:p>
        </p:txBody>
      </p:sp>
      <p:sp>
        <p:nvSpPr>
          <p:cNvPr id="139" name="Google Shape;139;p5"/>
          <p:cNvSpPr txBox="1">
            <a:spLocks noGrp="1"/>
          </p:cNvSpPr>
          <p:nvPr>
            <p:ph type="body" idx="2"/>
          </p:nvPr>
        </p:nvSpPr>
        <p:spPr>
          <a:xfrm>
            <a:off x="962193" y="2507475"/>
            <a:ext cx="8396103" cy="308559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484848"/>
              </a:buClr>
              <a:buSzPts val="2400"/>
              <a:buNone/>
            </a:pPr>
            <a:r>
              <a:rPr lang="sv-SE" sz="2400" b="1" dirty="0">
                <a:solidFill>
                  <a:srgbClr val="484848"/>
                </a:solidFill>
                <a:latin typeface="Lato"/>
                <a:ea typeface="Lato"/>
                <a:cs typeface="Lato"/>
                <a:sym typeface="Lato"/>
              </a:rPr>
              <a:t>Då lagring av urin i urinblåsan bör undvikas:</a:t>
            </a:r>
            <a:endParaRPr dirty="0"/>
          </a:p>
          <a:p>
            <a:pPr marL="0" lvl="0" indent="0" algn="l" rtl="0">
              <a:lnSpc>
                <a:spcPct val="90000"/>
              </a:lnSpc>
              <a:spcBef>
                <a:spcPts val="1000"/>
              </a:spcBef>
              <a:spcAft>
                <a:spcPts val="0"/>
              </a:spcAft>
              <a:buClr>
                <a:schemeClr val="dk1"/>
              </a:buClr>
              <a:buSzPts val="2400"/>
              <a:buNone/>
            </a:pPr>
            <a:endParaRPr sz="2400" b="1" dirty="0">
              <a:solidFill>
                <a:srgbClr val="484848"/>
              </a:solidFill>
              <a:latin typeface="Lato"/>
              <a:ea typeface="Lato"/>
              <a:cs typeface="Lato"/>
              <a:sym typeface="Lato"/>
            </a:endParaRPr>
          </a:p>
          <a:p>
            <a:pPr marL="228600" lvl="0" indent="-228600" algn="l" rtl="0">
              <a:lnSpc>
                <a:spcPct val="90000"/>
              </a:lnSpc>
              <a:spcBef>
                <a:spcPts val="1000"/>
              </a:spcBef>
              <a:spcAft>
                <a:spcPts val="0"/>
              </a:spcAft>
              <a:buClr>
                <a:schemeClr val="accent1"/>
              </a:buClr>
              <a:buSzPts val="2400"/>
              <a:buChar char="•"/>
            </a:pPr>
            <a:r>
              <a:rPr lang="sv-SE" sz="2400" dirty="0">
                <a:solidFill>
                  <a:srgbClr val="1E1E1E"/>
                </a:solidFill>
                <a:latin typeface="Lato"/>
                <a:ea typeface="Lato"/>
                <a:cs typeface="Lato"/>
                <a:sym typeface="Lato"/>
              </a:rPr>
              <a:t>Övre urinvägsinfektion.</a:t>
            </a:r>
            <a:endParaRPr dirty="0"/>
          </a:p>
          <a:p>
            <a:pPr marL="228600" lvl="0" indent="-228600" algn="l" rtl="0">
              <a:lnSpc>
                <a:spcPct val="90000"/>
              </a:lnSpc>
              <a:spcBef>
                <a:spcPts val="1000"/>
              </a:spcBef>
              <a:spcAft>
                <a:spcPts val="0"/>
              </a:spcAft>
              <a:buClr>
                <a:schemeClr val="accent1"/>
              </a:buClr>
              <a:buSzPts val="2400"/>
              <a:buChar char="•"/>
            </a:pPr>
            <a:r>
              <a:rPr lang="sv-SE" sz="2400" dirty="0">
                <a:solidFill>
                  <a:srgbClr val="1E1E1E"/>
                </a:solidFill>
                <a:latin typeface="Lato"/>
                <a:ea typeface="Lato"/>
                <a:cs typeface="Lato"/>
                <a:sym typeface="Lato"/>
              </a:rPr>
              <a:t>Koagelbildande blödning i urinen.</a:t>
            </a:r>
            <a:endParaRPr dirty="0"/>
          </a:p>
          <a:p>
            <a:pPr marL="228600" lvl="0" indent="-228600" algn="l" rtl="0">
              <a:lnSpc>
                <a:spcPct val="90000"/>
              </a:lnSpc>
              <a:spcBef>
                <a:spcPts val="1000"/>
              </a:spcBef>
              <a:spcAft>
                <a:spcPts val="0"/>
              </a:spcAft>
              <a:buClr>
                <a:schemeClr val="accent1"/>
              </a:buClr>
              <a:buSzPts val="2400"/>
              <a:buChar char="•"/>
            </a:pPr>
            <a:r>
              <a:rPr lang="sv-SE" sz="2400" dirty="0">
                <a:solidFill>
                  <a:srgbClr val="1E1E1E"/>
                </a:solidFill>
                <a:latin typeface="Lato"/>
                <a:ea typeface="Lato"/>
                <a:cs typeface="Lato"/>
                <a:sym typeface="Lato"/>
              </a:rPr>
              <a:t>Njurskador med risk för reflux och påverkad njurfunktion</a:t>
            </a:r>
            <a:endParaRPr dirty="0"/>
          </a:p>
          <a:p>
            <a:pPr marL="0" lvl="0" indent="0" algn="l" rtl="0">
              <a:lnSpc>
                <a:spcPct val="90000"/>
              </a:lnSpc>
              <a:spcBef>
                <a:spcPts val="1000"/>
              </a:spcBef>
              <a:spcAft>
                <a:spcPts val="0"/>
              </a:spcAft>
              <a:buClr>
                <a:schemeClr val="dk1"/>
              </a:buClr>
              <a:buSzPts val="2400"/>
              <a:buNone/>
            </a:pPr>
            <a:endParaRPr sz="2400" dirty="0"/>
          </a:p>
        </p:txBody>
      </p:sp>
      <p:sp>
        <p:nvSpPr>
          <p:cNvPr id="141" name="Google Shape;141;p5"/>
          <p:cNvSpPr txBox="1"/>
          <p:nvPr/>
        </p:nvSpPr>
        <p:spPr>
          <a:xfrm>
            <a:off x="838200" y="6308209"/>
            <a:ext cx="707110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Indikationer och kontraindikationer - Vårdhandboken (vardhandboken.se)</a:t>
            </a:r>
            <a:endParaRPr sz="1800">
              <a:solidFill>
                <a:schemeClr val="dk1"/>
              </a:solidFill>
              <a:latin typeface="Calibri"/>
              <a:ea typeface="Calibri"/>
              <a:cs typeface="Calibri"/>
              <a:sym typeface="Calibri"/>
            </a:endParaRPr>
          </a:p>
        </p:txBody>
      </p:sp>
      <p:pic>
        <p:nvPicPr>
          <p:cNvPr id="2" name="Google Shape;400;p35">
            <a:extLst>
              <a:ext uri="{FF2B5EF4-FFF2-40B4-BE49-F238E27FC236}">
                <a16:creationId xmlns:a16="http://schemas.microsoft.com/office/drawing/2014/main" id="{99FC9DCF-5274-8F63-77BF-FBA93A759EFD}"/>
              </a:ext>
            </a:extLst>
          </p:cNvPr>
          <p:cNvPicPr preferRelativeResize="0"/>
          <p:nvPr/>
        </p:nvPicPr>
        <p:blipFill rotWithShape="1">
          <a:blip r:embed="rId6">
            <a:alphaModFix/>
          </a:blip>
          <a:srcRect/>
          <a:stretch/>
        </p:blipFill>
        <p:spPr>
          <a:xfrm>
            <a:off x="11258616" y="6176963"/>
            <a:ext cx="933384" cy="70191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solidFill>
                  <a:srgbClr val="1A1FEA"/>
                </a:solidFill>
              </a:rPr>
              <a:t>Indikation till kateterbehandling?</a:t>
            </a:r>
            <a:endParaRPr dirty="0"/>
          </a:p>
        </p:txBody>
      </p:sp>
      <p:sp>
        <p:nvSpPr>
          <p:cNvPr id="153" name="Google Shape;153;p6"/>
          <p:cNvSpPr txBox="1">
            <a:spLocks noGrp="1"/>
          </p:cNvSpPr>
          <p:nvPr>
            <p:ph type="body" idx="1"/>
          </p:nvPr>
        </p:nvSpPr>
        <p:spPr>
          <a:xfrm>
            <a:off x="598502" y="1555718"/>
            <a:ext cx="10515600" cy="530228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484848"/>
              </a:buClr>
              <a:buSzPts val="1800"/>
              <a:buNone/>
            </a:pPr>
            <a:r>
              <a:rPr lang="sv-SE" sz="3200" dirty="0"/>
              <a:t>Annan anledning … </a:t>
            </a:r>
          </a:p>
          <a:p>
            <a:pPr marL="0" lvl="0" indent="0" algn="l" rtl="0">
              <a:lnSpc>
                <a:spcPct val="90000"/>
              </a:lnSpc>
              <a:spcBef>
                <a:spcPts val="0"/>
              </a:spcBef>
              <a:spcAft>
                <a:spcPts val="0"/>
              </a:spcAft>
              <a:buClr>
                <a:srgbClr val="484848"/>
              </a:buClr>
              <a:buSzPts val="1800"/>
              <a:buNone/>
            </a:pPr>
            <a:endParaRPr lang="sv-SE" sz="3200" b="1" i="0" dirty="0">
              <a:solidFill>
                <a:srgbClr val="484848"/>
              </a:solidFill>
              <a:latin typeface="Lato"/>
              <a:ea typeface="Lato"/>
              <a:cs typeface="Lato"/>
              <a:sym typeface="Lato"/>
            </a:endParaRPr>
          </a:p>
          <a:p>
            <a:pPr marL="0" lvl="0" indent="0" algn="l" rtl="0">
              <a:lnSpc>
                <a:spcPct val="90000"/>
              </a:lnSpc>
              <a:spcBef>
                <a:spcPts val="0"/>
              </a:spcBef>
              <a:spcAft>
                <a:spcPts val="0"/>
              </a:spcAft>
              <a:buClr>
                <a:srgbClr val="484848"/>
              </a:buClr>
              <a:buSzPts val="1800"/>
              <a:buNone/>
            </a:pPr>
            <a:r>
              <a:rPr lang="sv-SE" sz="1800" b="1" i="0" dirty="0">
                <a:solidFill>
                  <a:srgbClr val="484848"/>
                </a:solidFill>
                <a:latin typeface="Lato"/>
                <a:ea typeface="Lato"/>
                <a:cs typeface="Lato"/>
                <a:sym typeface="Lato"/>
              </a:rPr>
              <a:t>Vid följande tillstånd kan kateterbehandling övervägas:</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a:solidFill>
                  <a:srgbClr val="1E1E1E"/>
                </a:solidFill>
                <a:latin typeface="Lato"/>
                <a:ea typeface="Lato"/>
                <a:cs typeface="Lato"/>
                <a:sym typeface="Lato"/>
              </a:rPr>
              <a:t>Vid svår urininkontinens där behandlingsförsök inte lyckats och då patientens livskvalitet förbättras av kateterbehandling.</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a:solidFill>
                  <a:srgbClr val="1E1E1E"/>
                </a:solidFill>
                <a:latin typeface="Lato"/>
                <a:ea typeface="Lato"/>
                <a:cs typeface="Lato"/>
                <a:sym typeface="Lato"/>
              </a:rPr>
              <a:t>För att underlätta välbefinnande i livets slutskede.</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a:solidFill>
                  <a:srgbClr val="1E1E1E"/>
                </a:solidFill>
                <a:latin typeface="Lato"/>
                <a:ea typeface="Lato"/>
                <a:cs typeface="Lato"/>
                <a:sym typeface="Lato"/>
              </a:rPr>
              <a:t>Under läkning av sakralt/</a:t>
            </a:r>
            <a:r>
              <a:rPr lang="sv-SE" sz="1800" b="0" i="0" dirty="0" err="1">
                <a:solidFill>
                  <a:srgbClr val="1E1E1E"/>
                </a:solidFill>
                <a:latin typeface="Lato"/>
                <a:ea typeface="Lato"/>
                <a:cs typeface="Lato"/>
                <a:sym typeface="Lato"/>
              </a:rPr>
              <a:t>perinealt</a:t>
            </a:r>
            <a:r>
              <a:rPr lang="sv-SE" sz="1800" b="0" i="0" dirty="0">
                <a:solidFill>
                  <a:srgbClr val="1E1E1E"/>
                </a:solidFill>
                <a:latin typeface="Lato"/>
                <a:ea typeface="Lato"/>
                <a:cs typeface="Lato"/>
                <a:sym typeface="Lato"/>
              </a:rPr>
              <a:t> sår hos individ med urininkontinens.</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err="1">
                <a:solidFill>
                  <a:srgbClr val="1E1E1E"/>
                </a:solidFill>
                <a:latin typeface="Lato"/>
                <a:ea typeface="Lato"/>
                <a:cs typeface="Lato"/>
                <a:sym typeface="Lato"/>
              </a:rPr>
              <a:t>Immobiliserande</a:t>
            </a:r>
            <a:r>
              <a:rPr lang="sv-SE" sz="1800" b="0" i="0" dirty="0">
                <a:solidFill>
                  <a:srgbClr val="1E1E1E"/>
                </a:solidFill>
                <a:latin typeface="Lato"/>
                <a:ea typeface="Lato"/>
                <a:cs typeface="Lato"/>
                <a:sym typeface="Lato"/>
              </a:rPr>
              <a:t> tillstånd som exempelvis höftfraktur, stroke i akut skede eller ryggmärgstrauma.</a:t>
            </a:r>
            <a:endParaRPr dirty="0"/>
          </a:p>
          <a:p>
            <a:pPr marL="0" lvl="0" indent="0" algn="l" rtl="0">
              <a:lnSpc>
                <a:spcPct val="90000"/>
              </a:lnSpc>
              <a:spcBef>
                <a:spcPts val="1000"/>
              </a:spcBef>
              <a:spcAft>
                <a:spcPts val="0"/>
              </a:spcAft>
              <a:buClr>
                <a:schemeClr val="dk1"/>
              </a:buClr>
              <a:buSzPts val="1800"/>
              <a:buNone/>
            </a:pPr>
            <a:endParaRPr sz="1800" b="1" i="0" dirty="0">
              <a:solidFill>
                <a:srgbClr val="484848"/>
              </a:solidFill>
              <a:latin typeface="Lato"/>
              <a:ea typeface="Lato"/>
              <a:cs typeface="Lato"/>
              <a:sym typeface="Lato"/>
            </a:endParaRPr>
          </a:p>
          <a:p>
            <a:pPr marL="0" lvl="0" indent="0" algn="l" rtl="0">
              <a:lnSpc>
                <a:spcPct val="90000"/>
              </a:lnSpc>
              <a:spcBef>
                <a:spcPts val="1000"/>
              </a:spcBef>
              <a:spcAft>
                <a:spcPts val="0"/>
              </a:spcAft>
              <a:buClr>
                <a:srgbClr val="484848"/>
              </a:buClr>
              <a:buSzPts val="1800"/>
              <a:buNone/>
            </a:pPr>
            <a:r>
              <a:rPr lang="sv-SE" sz="1800" b="1" i="0" dirty="0">
                <a:solidFill>
                  <a:srgbClr val="484848"/>
                </a:solidFill>
                <a:latin typeface="Lato"/>
                <a:ea typeface="Lato"/>
                <a:cs typeface="Lato"/>
                <a:sym typeface="Lato"/>
              </a:rPr>
              <a:t>Behandlingsrelaterade indikationer:</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a:solidFill>
                  <a:srgbClr val="1E1E1E"/>
                </a:solidFill>
                <a:latin typeface="Lato"/>
                <a:ea typeface="Lato"/>
                <a:cs typeface="Lato"/>
                <a:sym typeface="Lato"/>
              </a:rPr>
              <a:t>Urinavledning under tidsmässigt långa kirurgiska ingrepp.</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err="1">
                <a:solidFill>
                  <a:srgbClr val="1E1E1E"/>
                </a:solidFill>
                <a:latin typeface="Lato"/>
                <a:ea typeface="Lato"/>
                <a:cs typeface="Lato"/>
                <a:sym typeface="Lato"/>
              </a:rPr>
              <a:t>Blåsinstillation</a:t>
            </a:r>
            <a:r>
              <a:rPr lang="sv-SE" sz="1800" b="0" i="0" dirty="0">
                <a:solidFill>
                  <a:srgbClr val="1E1E1E"/>
                </a:solidFill>
                <a:latin typeface="Lato"/>
                <a:ea typeface="Lato"/>
                <a:cs typeface="Lato"/>
                <a:sym typeface="Lato"/>
              </a:rPr>
              <a:t> med engångskateter, till exempel vid blåscancer eller andra sjukdomstillstånd i urinblåsan.</a:t>
            </a:r>
            <a:endParaRPr dirty="0"/>
          </a:p>
          <a:p>
            <a:pPr marL="228600" lvl="0" indent="-228600" algn="l" rtl="0">
              <a:lnSpc>
                <a:spcPct val="90000"/>
              </a:lnSpc>
              <a:spcBef>
                <a:spcPts val="1000"/>
              </a:spcBef>
              <a:spcAft>
                <a:spcPts val="0"/>
              </a:spcAft>
              <a:buClr>
                <a:srgbClr val="1E1E1E"/>
              </a:buClr>
              <a:buSzPts val="1800"/>
              <a:buFont typeface="Arial"/>
              <a:buChar char="•"/>
            </a:pPr>
            <a:r>
              <a:rPr lang="sv-SE" sz="1800" b="0" i="0" dirty="0">
                <a:solidFill>
                  <a:srgbClr val="1E1E1E"/>
                </a:solidFill>
                <a:latin typeface="Lato"/>
                <a:ea typeface="Lato"/>
                <a:cs typeface="Lato"/>
                <a:sym typeface="Lato"/>
              </a:rPr>
              <a:t>Mätning eller övervakning av </a:t>
            </a:r>
            <a:r>
              <a:rPr lang="sv-SE" sz="1800" b="0" i="0" dirty="0" err="1">
                <a:solidFill>
                  <a:srgbClr val="1E1E1E"/>
                </a:solidFill>
                <a:latin typeface="Lato"/>
                <a:ea typeface="Lato"/>
                <a:cs typeface="Lato"/>
                <a:sym typeface="Lato"/>
              </a:rPr>
              <a:t>timdiures</a:t>
            </a:r>
            <a:r>
              <a:rPr lang="sv-SE" sz="1800" b="0" i="0" dirty="0">
                <a:solidFill>
                  <a:srgbClr val="1E1E1E"/>
                </a:solidFill>
                <a:latin typeface="Lato"/>
                <a:ea typeface="Lato"/>
                <a:cs typeface="Lato"/>
                <a:sym typeface="Lato"/>
              </a:rPr>
              <a:t> vid svår sjukdom.</a:t>
            </a:r>
            <a:endParaRPr dirty="0"/>
          </a:p>
          <a:p>
            <a:pPr marL="228600" lvl="0" indent="-114300" algn="l" rtl="0">
              <a:lnSpc>
                <a:spcPct val="90000"/>
              </a:lnSpc>
              <a:spcBef>
                <a:spcPts val="1000"/>
              </a:spcBef>
              <a:spcAft>
                <a:spcPts val="0"/>
              </a:spcAft>
              <a:buClr>
                <a:schemeClr val="dk1"/>
              </a:buClr>
              <a:buSzPts val="1800"/>
              <a:buFont typeface="Arial"/>
              <a:buNone/>
            </a:pPr>
            <a:endParaRPr sz="1800" dirty="0">
              <a:solidFill>
                <a:srgbClr val="1E1E1E"/>
              </a:solidFill>
              <a:latin typeface="Lato"/>
              <a:ea typeface="Lato"/>
              <a:cs typeface="Lato"/>
              <a:sym typeface="Lato"/>
            </a:endParaRPr>
          </a:p>
          <a:p>
            <a:pPr marL="228600" lvl="0" indent="-114300" algn="l" rtl="0">
              <a:lnSpc>
                <a:spcPct val="90000"/>
              </a:lnSpc>
              <a:spcBef>
                <a:spcPts val="1000"/>
              </a:spcBef>
              <a:spcAft>
                <a:spcPts val="0"/>
              </a:spcAft>
              <a:buClr>
                <a:schemeClr val="dk1"/>
              </a:buClr>
              <a:buSzPts val="1800"/>
              <a:buNone/>
            </a:pPr>
            <a:endParaRPr sz="1800" dirty="0"/>
          </a:p>
        </p:txBody>
      </p:sp>
      <p:pic>
        <p:nvPicPr>
          <p:cNvPr id="154" name="Google Shape;154;p6"/>
          <p:cNvPicPr preferRelativeResize="0"/>
          <p:nvPr/>
        </p:nvPicPr>
        <p:blipFill rotWithShape="1">
          <a:blip r:embed="rId3">
            <a:alphaModFix/>
          </a:blip>
          <a:srcRect/>
          <a:stretch/>
        </p:blipFill>
        <p:spPr>
          <a:xfrm>
            <a:off x="9374932" y="365125"/>
            <a:ext cx="2218566" cy="1730438"/>
          </a:xfrm>
          <a:prstGeom prst="rect">
            <a:avLst/>
          </a:prstGeom>
          <a:noFill/>
          <a:ln>
            <a:noFill/>
          </a:ln>
        </p:spPr>
      </p:pic>
      <p:pic>
        <p:nvPicPr>
          <p:cNvPr id="2" name="Google Shape;400;p35">
            <a:extLst>
              <a:ext uri="{FF2B5EF4-FFF2-40B4-BE49-F238E27FC236}">
                <a16:creationId xmlns:a16="http://schemas.microsoft.com/office/drawing/2014/main" id="{BF83798B-840E-47FC-7D9E-F285C776235B}"/>
              </a:ext>
            </a:extLst>
          </p:cNvPr>
          <p:cNvPicPr preferRelativeResize="0"/>
          <p:nvPr/>
        </p:nvPicPr>
        <p:blipFill rotWithShape="1">
          <a:blip r:embed="rId4">
            <a:alphaModFix/>
          </a:blip>
          <a:srcRect/>
          <a:stretch/>
        </p:blipFill>
        <p:spPr>
          <a:xfrm>
            <a:off x="11258616" y="6176963"/>
            <a:ext cx="933384" cy="7019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6" name="Bildobjekt 5">
            <a:extLst>
              <a:ext uri="{FF2B5EF4-FFF2-40B4-BE49-F238E27FC236}">
                <a16:creationId xmlns:a16="http://schemas.microsoft.com/office/drawing/2014/main" id="{5B1790B0-9E5D-8E24-3521-D6DDE54EE6B2}"/>
              </a:ext>
            </a:extLst>
          </p:cNvPr>
          <p:cNvPicPr>
            <a:picLocks noChangeAspect="1"/>
          </p:cNvPicPr>
          <p:nvPr/>
        </p:nvPicPr>
        <p:blipFill rotWithShape="1">
          <a:blip r:embed="rId3"/>
          <a:srcRect l="35000" t="30278" r="43281" b="36945"/>
          <a:stretch/>
        </p:blipFill>
        <p:spPr>
          <a:xfrm>
            <a:off x="4293393" y="2014601"/>
            <a:ext cx="2647950" cy="2247900"/>
          </a:xfrm>
          <a:prstGeom prst="rect">
            <a:avLst/>
          </a:prstGeom>
        </p:spPr>
      </p:pic>
      <p:sp>
        <p:nvSpPr>
          <p:cNvPr id="161" name="Google Shape;16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A1FEA"/>
              </a:buClr>
              <a:buSzPts val="4400"/>
              <a:buFont typeface="Calibri"/>
              <a:buNone/>
            </a:pPr>
            <a:r>
              <a:rPr lang="sv-SE">
                <a:solidFill>
                  <a:srgbClr val="1A1FEA"/>
                </a:solidFill>
              </a:rPr>
              <a:t>Kateterbehandling!?</a:t>
            </a:r>
            <a:endParaRPr/>
          </a:p>
        </p:txBody>
      </p:sp>
      <p:sp>
        <p:nvSpPr>
          <p:cNvPr id="162" name="Google Shape;162;p7"/>
          <p:cNvSpPr txBox="1">
            <a:spLocks noGrp="1"/>
          </p:cNvSpPr>
          <p:nvPr>
            <p:ph type="body" idx="2"/>
          </p:nvPr>
        </p:nvSpPr>
        <p:spPr>
          <a:xfrm>
            <a:off x="675868" y="2768674"/>
            <a:ext cx="4376738" cy="266382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dirty="0"/>
          </a:p>
          <a:p>
            <a:pPr marL="228600" lvl="0" indent="-50800" algn="l" rtl="0">
              <a:lnSpc>
                <a:spcPct val="90000"/>
              </a:lnSpc>
              <a:spcBef>
                <a:spcPts val="1000"/>
              </a:spcBef>
              <a:spcAft>
                <a:spcPts val="0"/>
              </a:spcAft>
              <a:buClr>
                <a:schemeClr val="dk1"/>
              </a:buClr>
              <a:buSzPts val="2800"/>
              <a:buNone/>
            </a:pPr>
            <a:endParaRPr b="1" dirty="0"/>
          </a:p>
          <a:p>
            <a:pPr marL="228600" lvl="0" indent="-228600" algn="l" rtl="0">
              <a:lnSpc>
                <a:spcPct val="90000"/>
              </a:lnSpc>
              <a:spcBef>
                <a:spcPts val="1000"/>
              </a:spcBef>
              <a:spcAft>
                <a:spcPts val="0"/>
              </a:spcAft>
              <a:buClr>
                <a:schemeClr val="dk1"/>
              </a:buClr>
              <a:buSzPts val="2800"/>
              <a:buChar char="•"/>
            </a:pPr>
            <a:r>
              <a:rPr lang="sv-SE" dirty="0"/>
              <a:t>Löser aktuellt problem</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163" name="Google Shape;163;p7"/>
          <p:cNvSpPr txBox="1">
            <a:spLocks noGrp="1"/>
          </p:cNvSpPr>
          <p:nvPr>
            <p:ph type="body" idx="4"/>
          </p:nvPr>
        </p:nvSpPr>
        <p:spPr>
          <a:xfrm>
            <a:off x="6880291" y="2768673"/>
            <a:ext cx="4378325" cy="266382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dirty="0"/>
          </a:p>
          <a:p>
            <a:pPr marL="228600" lvl="0" indent="-50800" algn="l" rtl="0">
              <a:lnSpc>
                <a:spcPct val="90000"/>
              </a:lnSpc>
              <a:spcBef>
                <a:spcPts val="1000"/>
              </a:spcBef>
              <a:spcAft>
                <a:spcPts val="0"/>
              </a:spcAft>
              <a:buClr>
                <a:schemeClr val="dk1"/>
              </a:buClr>
              <a:buSzPts val="2800"/>
              <a:buNone/>
            </a:pPr>
            <a:endParaRPr b="1" dirty="0"/>
          </a:p>
          <a:p>
            <a:pPr marL="228600" lvl="0" indent="-228600" algn="l" rtl="0">
              <a:lnSpc>
                <a:spcPct val="90000"/>
              </a:lnSpc>
              <a:spcBef>
                <a:spcPts val="1000"/>
              </a:spcBef>
              <a:spcAft>
                <a:spcPts val="0"/>
              </a:spcAft>
              <a:buClr>
                <a:schemeClr val="dk1"/>
              </a:buClr>
              <a:buSzPts val="2800"/>
              <a:buChar char="•"/>
            </a:pPr>
            <a:r>
              <a:rPr lang="sv-SE" dirty="0"/>
              <a:t>Skapar nya problem:</a:t>
            </a:r>
            <a:endParaRPr dirty="0"/>
          </a:p>
          <a:p>
            <a:pPr marL="228600" lvl="0" indent="-228600" algn="l" rtl="0">
              <a:lnSpc>
                <a:spcPct val="90000"/>
              </a:lnSpc>
              <a:spcBef>
                <a:spcPts val="1000"/>
              </a:spcBef>
              <a:spcAft>
                <a:spcPts val="0"/>
              </a:spcAft>
              <a:buClr>
                <a:schemeClr val="dk1"/>
              </a:buClr>
              <a:buSzPts val="2800"/>
              <a:buChar char="•"/>
            </a:pPr>
            <a:r>
              <a:rPr lang="sv-SE" dirty="0"/>
              <a:t>Akuta och kroniska</a:t>
            </a:r>
            <a:endParaRPr dirty="0"/>
          </a:p>
        </p:txBody>
      </p:sp>
      <p:sp>
        <p:nvSpPr>
          <p:cNvPr id="164" name="Google Shape;164;p7"/>
          <p:cNvSpPr txBox="1"/>
          <p:nvPr/>
        </p:nvSpPr>
        <p:spPr>
          <a:xfrm>
            <a:off x="2899955" y="5321905"/>
            <a:ext cx="5595457" cy="923330"/>
          </a:xfrm>
          <a:prstGeom prst="rect">
            <a:avLst/>
          </a:prstGeom>
          <a:gradFill>
            <a:gsLst>
              <a:gs pos="0">
                <a:srgbClr val="B0CAE9"/>
              </a:gs>
              <a:gs pos="50000">
                <a:srgbClr val="A1C1E4"/>
              </a:gs>
              <a:gs pos="100000">
                <a:srgbClr val="90B8E4"/>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sv-SE" sz="1800" dirty="0">
                <a:solidFill>
                  <a:schemeClr val="dk1"/>
                </a:solidFill>
                <a:latin typeface="Calibri"/>
                <a:ea typeface="Calibri"/>
                <a:cs typeface="Calibri"/>
                <a:sym typeface="Calibri"/>
              </a:rPr>
              <a:t>Sträva efter en tydlig indikation och behandlingsmål</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66" name="Google Shape;166;p7" descr="S3P7HACAT23OJOCADVO8O1CADZU4PACA4RKM0ICAEMS6UYCA9OVW7GCAAS7G08CAQDB096CA4WIZ3BCAGLG3NDCAMYXXTPCAGWVD4DCAF14P5JCA6OOTE3CA670QBOCAB5GLRECA03SO6DCAEHZQ82CASLU1JA.jpg"/>
          <p:cNvPicPr preferRelativeResize="0"/>
          <p:nvPr/>
        </p:nvPicPr>
        <p:blipFill rotWithShape="1">
          <a:blip r:embed="rId4">
            <a:alphaModFix/>
          </a:blip>
          <a:srcRect/>
          <a:stretch/>
        </p:blipFill>
        <p:spPr>
          <a:xfrm>
            <a:off x="5957294" y="2827338"/>
            <a:ext cx="639765" cy="601662"/>
          </a:xfrm>
          <a:prstGeom prst="rect">
            <a:avLst/>
          </a:prstGeom>
          <a:noFill/>
          <a:ln>
            <a:noFill/>
          </a:ln>
        </p:spPr>
      </p:pic>
      <p:pic>
        <p:nvPicPr>
          <p:cNvPr id="2" name="Google Shape;400;p35">
            <a:extLst>
              <a:ext uri="{FF2B5EF4-FFF2-40B4-BE49-F238E27FC236}">
                <a16:creationId xmlns:a16="http://schemas.microsoft.com/office/drawing/2014/main" id="{80D3D897-AC05-A60D-9C4F-A27FF38A3ED9}"/>
              </a:ext>
            </a:extLst>
          </p:cNvPr>
          <p:cNvPicPr preferRelativeResize="0"/>
          <p:nvPr/>
        </p:nvPicPr>
        <p:blipFill rotWithShape="1">
          <a:blip r:embed="rId5">
            <a:alphaModFix/>
          </a:blip>
          <a:srcRect/>
          <a:stretch/>
        </p:blipFill>
        <p:spPr>
          <a:xfrm>
            <a:off x="11258616" y="6176963"/>
            <a:ext cx="933384" cy="701917"/>
          </a:xfrm>
          <a:prstGeom prst="rect">
            <a:avLst/>
          </a:prstGeom>
          <a:noFill/>
          <a:ln>
            <a:noFill/>
          </a:ln>
        </p:spPr>
      </p:pic>
      <p:pic>
        <p:nvPicPr>
          <p:cNvPr id="165" name="Google Shape;165;p7" descr="WVU3DICABV459VCAY4N16KCA5PYVW2CA26UO22CA2QKAGXCAG02Y26CAGTU328CAXZJDA2CA4TVOO7CAFFQQ6CCA6F8P2UCAH4410LCANYRIDVCAVLV49RCATD08ATCA75BPCTCAMAPO4CCAO78OX4CAO4IMBQ.jpg"/>
          <p:cNvPicPr preferRelativeResize="0"/>
          <p:nvPr/>
        </p:nvPicPr>
        <p:blipFill rotWithShape="1">
          <a:blip r:embed="rId6">
            <a:alphaModFix/>
          </a:blip>
          <a:srcRect/>
          <a:stretch/>
        </p:blipFill>
        <p:spPr>
          <a:xfrm>
            <a:off x="4533502" y="2801885"/>
            <a:ext cx="691752" cy="6733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4" descr="MCj02210210000[1]"/>
          <p:cNvPicPr preferRelativeResize="0">
            <a:picLocks noGrp="1"/>
          </p:cNvPicPr>
          <p:nvPr>
            <p:ph type="body" idx="4294967295"/>
          </p:nvPr>
        </p:nvPicPr>
        <p:blipFill rotWithShape="1">
          <a:blip r:embed="rId3">
            <a:alphaModFix/>
          </a:blip>
          <a:srcRect/>
          <a:stretch/>
        </p:blipFill>
        <p:spPr>
          <a:xfrm>
            <a:off x="4778192" y="1832071"/>
            <a:ext cx="3237271" cy="3714573"/>
          </a:xfrm>
          <a:prstGeom prst="rect">
            <a:avLst/>
          </a:prstGeom>
          <a:noFill/>
          <a:ln>
            <a:noFill/>
          </a:ln>
        </p:spPr>
      </p:pic>
      <p:pic>
        <p:nvPicPr>
          <p:cNvPr id="128" name="Google Shape;128;p4" descr="MCj03408320000[1]"/>
          <p:cNvPicPr preferRelativeResize="0">
            <a:picLocks noGrp="1"/>
          </p:cNvPicPr>
          <p:nvPr>
            <p:ph type="body" idx="4294967295"/>
          </p:nvPr>
        </p:nvPicPr>
        <p:blipFill rotWithShape="1">
          <a:blip r:embed="rId4">
            <a:alphaModFix/>
          </a:blip>
          <a:srcRect/>
          <a:stretch/>
        </p:blipFill>
        <p:spPr>
          <a:xfrm>
            <a:off x="548395" y="1885434"/>
            <a:ext cx="3287662" cy="3607848"/>
          </a:xfrm>
          <a:prstGeom prst="rect">
            <a:avLst/>
          </a:prstGeom>
          <a:noFill/>
          <a:ln>
            <a:noFill/>
          </a:ln>
        </p:spPr>
      </p:pic>
      <p:pic>
        <p:nvPicPr>
          <p:cNvPr id="129" name="Google Shape;129;p4"/>
          <p:cNvPicPr preferRelativeResize="0"/>
          <p:nvPr/>
        </p:nvPicPr>
        <p:blipFill rotWithShape="1">
          <a:blip r:embed="rId5">
            <a:alphaModFix/>
          </a:blip>
          <a:srcRect/>
          <a:stretch/>
        </p:blipFill>
        <p:spPr>
          <a:xfrm>
            <a:off x="1299527" y="2986465"/>
            <a:ext cx="1729424" cy="1270952"/>
          </a:xfrm>
          <a:prstGeom prst="rect">
            <a:avLst/>
          </a:prstGeom>
          <a:noFill/>
          <a:ln>
            <a:noFill/>
          </a:ln>
        </p:spPr>
      </p:pic>
      <p:pic>
        <p:nvPicPr>
          <p:cNvPr id="130" name="Google Shape;130;p4"/>
          <p:cNvPicPr preferRelativeResize="0"/>
          <p:nvPr/>
        </p:nvPicPr>
        <p:blipFill rotWithShape="1">
          <a:blip r:embed="rId5">
            <a:alphaModFix/>
          </a:blip>
          <a:srcRect/>
          <a:stretch/>
        </p:blipFill>
        <p:spPr>
          <a:xfrm>
            <a:off x="5672267" y="3062922"/>
            <a:ext cx="1681033" cy="1194494"/>
          </a:xfrm>
          <a:prstGeom prst="rect">
            <a:avLst/>
          </a:prstGeom>
          <a:noFill/>
          <a:ln>
            <a:noFill/>
          </a:ln>
        </p:spPr>
      </p:pic>
      <p:pic>
        <p:nvPicPr>
          <p:cNvPr id="131" name="Google Shape;131;p4"/>
          <p:cNvPicPr preferRelativeResize="0"/>
          <p:nvPr/>
        </p:nvPicPr>
        <p:blipFill rotWithShape="1">
          <a:blip r:embed="rId6">
            <a:alphaModFix/>
          </a:blip>
          <a:srcRect/>
          <a:stretch/>
        </p:blipFill>
        <p:spPr>
          <a:xfrm>
            <a:off x="8924341" y="2743199"/>
            <a:ext cx="2966732" cy="2313993"/>
          </a:xfrm>
          <a:prstGeom prst="rect">
            <a:avLst/>
          </a:prstGeom>
          <a:noFill/>
          <a:ln>
            <a:noFill/>
          </a:ln>
        </p:spPr>
      </p:pic>
      <p:sp>
        <p:nvSpPr>
          <p:cNvPr id="132" name="Google Shape;132;p4"/>
          <p:cNvSpPr/>
          <p:nvPr/>
        </p:nvSpPr>
        <p:spPr>
          <a:xfrm>
            <a:off x="9669311" y="1744823"/>
            <a:ext cx="1424787" cy="855763"/>
          </a:xfrm>
          <a:prstGeom prst="wedgeRoundRectCallout">
            <a:avLst>
              <a:gd name="adj1" fmla="val -20833"/>
              <a:gd name="adj2" fmla="val 62500"/>
              <a:gd name="adj3" fmla="val 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800">
                <a:solidFill>
                  <a:schemeClr val="lt1"/>
                </a:solidFill>
                <a:latin typeface="Calibri"/>
                <a:ea typeface="Calibri"/>
                <a:cs typeface="Calibri"/>
                <a:sym typeface="Calibri"/>
              </a:rPr>
              <a:t>Annan anledning</a:t>
            </a:r>
            <a:endParaRPr/>
          </a:p>
        </p:txBody>
      </p:sp>
      <p:sp>
        <p:nvSpPr>
          <p:cNvPr id="4" name="Rubrik 3">
            <a:extLst>
              <a:ext uri="{FF2B5EF4-FFF2-40B4-BE49-F238E27FC236}">
                <a16:creationId xmlns:a16="http://schemas.microsoft.com/office/drawing/2014/main" id="{4A354A91-481A-2362-C197-D622BFE86008}"/>
              </a:ext>
            </a:extLst>
          </p:cNvPr>
          <p:cNvSpPr>
            <a:spLocks noGrp="1"/>
          </p:cNvSpPr>
          <p:nvPr>
            <p:ph type="title"/>
          </p:nvPr>
        </p:nvSpPr>
        <p:spPr>
          <a:xfrm>
            <a:off x="915854" y="426721"/>
            <a:ext cx="10515600" cy="1318102"/>
          </a:xfrm>
        </p:spPr>
        <p:txBody>
          <a:bodyPr>
            <a:noAutofit/>
          </a:bodyPr>
          <a:lstStyle/>
          <a:p>
            <a:r>
              <a:rPr lang="sv-SE" sz="3200" dirty="0">
                <a:solidFill>
                  <a:schemeClr val="accent1"/>
                </a:solidFill>
                <a:latin typeface="Lato"/>
                <a:ea typeface="Lato"/>
                <a:cs typeface="Lato"/>
                <a:sym typeface="Lato"/>
              </a:rPr>
              <a:t>I</a:t>
            </a:r>
            <a:r>
              <a:rPr lang="sv-SE" sz="3200" b="0" i="0" dirty="0">
                <a:solidFill>
                  <a:schemeClr val="accent1"/>
                </a:solidFill>
                <a:latin typeface="Lato"/>
                <a:ea typeface="Lato"/>
                <a:cs typeface="Lato"/>
                <a:sym typeface="Lato"/>
              </a:rPr>
              <a:t>ndikation underlättar utvärdering av kateterbehandling</a:t>
            </a:r>
            <a:br>
              <a:rPr lang="sv-SE" sz="3200" dirty="0">
                <a:solidFill>
                  <a:schemeClr val="accent1"/>
                </a:solidFill>
              </a:rPr>
            </a:br>
            <a:endParaRPr lang="sv-SE" sz="3200" dirty="0">
              <a:solidFill>
                <a:schemeClr val="accent1"/>
              </a:solidFill>
            </a:endParaRPr>
          </a:p>
        </p:txBody>
      </p:sp>
      <p:sp>
        <p:nvSpPr>
          <p:cNvPr id="2" name="Google Shape;132;p4">
            <a:extLst>
              <a:ext uri="{FF2B5EF4-FFF2-40B4-BE49-F238E27FC236}">
                <a16:creationId xmlns:a16="http://schemas.microsoft.com/office/drawing/2014/main" id="{B0E23F22-32BC-FA3F-AEB0-2EA30236CF03}"/>
              </a:ext>
            </a:extLst>
          </p:cNvPr>
          <p:cNvSpPr/>
          <p:nvPr/>
        </p:nvSpPr>
        <p:spPr>
          <a:xfrm>
            <a:off x="6396828" y="1744822"/>
            <a:ext cx="1926773" cy="855763"/>
          </a:xfrm>
          <a:prstGeom prst="wedgeRoundRectCallout">
            <a:avLst>
              <a:gd name="adj1" fmla="val -20833"/>
              <a:gd name="adj2" fmla="val 62500"/>
              <a:gd name="adj3" fmla="val 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800" dirty="0">
                <a:solidFill>
                  <a:schemeClr val="lt1"/>
                </a:solidFill>
                <a:latin typeface="Calibri"/>
                <a:ea typeface="Calibri"/>
                <a:cs typeface="Calibri"/>
                <a:sym typeface="Calibri"/>
              </a:rPr>
              <a:t>Undvika lagring i urinblåsan</a:t>
            </a:r>
            <a:endParaRPr dirty="0"/>
          </a:p>
        </p:txBody>
      </p:sp>
      <p:sp>
        <p:nvSpPr>
          <p:cNvPr id="3" name="Google Shape;132;p4">
            <a:extLst>
              <a:ext uri="{FF2B5EF4-FFF2-40B4-BE49-F238E27FC236}">
                <a16:creationId xmlns:a16="http://schemas.microsoft.com/office/drawing/2014/main" id="{71200A73-4AB4-22DA-E74D-3ED175B7F129}"/>
              </a:ext>
            </a:extLst>
          </p:cNvPr>
          <p:cNvSpPr/>
          <p:nvPr/>
        </p:nvSpPr>
        <p:spPr>
          <a:xfrm>
            <a:off x="1943100" y="1744821"/>
            <a:ext cx="2354411" cy="855763"/>
          </a:xfrm>
          <a:prstGeom prst="wedgeRoundRectCallout">
            <a:avLst>
              <a:gd name="adj1" fmla="val -20833"/>
              <a:gd name="adj2" fmla="val 62500"/>
              <a:gd name="adj3" fmla="val 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800" dirty="0">
                <a:solidFill>
                  <a:schemeClr val="lt1"/>
                </a:solidFill>
                <a:latin typeface="Calibri"/>
                <a:ea typeface="Calibri"/>
                <a:cs typeface="Calibri"/>
                <a:sym typeface="Calibri"/>
              </a:rPr>
              <a:t>Blåstömningssvårighet</a:t>
            </a:r>
            <a:endParaRPr dirty="0"/>
          </a:p>
        </p:txBody>
      </p:sp>
      <p:pic>
        <p:nvPicPr>
          <p:cNvPr id="5" name="Google Shape;400;p35">
            <a:extLst>
              <a:ext uri="{FF2B5EF4-FFF2-40B4-BE49-F238E27FC236}">
                <a16:creationId xmlns:a16="http://schemas.microsoft.com/office/drawing/2014/main" id="{533E158E-9FB1-F64F-3AE9-408EC04E79EE}"/>
              </a:ext>
            </a:extLst>
          </p:cNvPr>
          <p:cNvPicPr preferRelativeResize="0"/>
          <p:nvPr/>
        </p:nvPicPr>
        <p:blipFill rotWithShape="1">
          <a:blip r:embed="rId7">
            <a:alphaModFix/>
          </a:blip>
          <a:srcRect/>
          <a:stretch/>
        </p:blipFill>
        <p:spPr>
          <a:xfrm>
            <a:off x="11258616" y="6176963"/>
            <a:ext cx="933384" cy="701917"/>
          </a:xfrm>
          <a:prstGeom prst="rect">
            <a:avLst/>
          </a:prstGeom>
          <a:noFill/>
          <a:ln>
            <a:noFill/>
          </a:ln>
        </p:spPr>
      </p:pic>
    </p:spTree>
    <p:extLst>
      <p:ext uri="{BB962C8B-B14F-4D97-AF65-F5344CB8AC3E}">
        <p14:creationId xmlns:p14="http://schemas.microsoft.com/office/powerpoint/2010/main" val="576828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pSp>
        <p:nvGrpSpPr>
          <p:cNvPr id="171" name="Google Shape;171;p8"/>
          <p:cNvGrpSpPr/>
          <p:nvPr/>
        </p:nvGrpSpPr>
        <p:grpSpPr>
          <a:xfrm>
            <a:off x="1343472" y="1295573"/>
            <a:ext cx="9577063" cy="4176735"/>
            <a:chOff x="0" y="148327"/>
            <a:chExt cx="9577063" cy="4176735"/>
          </a:xfrm>
        </p:grpSpPr>
        <p:sp>
          <p:nvSpPr>
            <p:cNvPr id="172" name="Google Shape;172;p8"/>
            <p:cNvSpPr/>
            <p:nvPr/>
          </p:nvSpPr>
          <p:spPr>
            <a:xfrm>
              <a:off x="4992287" y="1478150"/>
              <a:ext cx="3221269" cy="602901"/>
            </a:xfrm>
            <a:custGeom>
              <a:avLst/>
              <a:gdLst/>
              <a:ahLst/>
              <a:cxnLst/>
              <a:rect l="l" t="t" r="r" b="b"/>
              <a:pathLst>
                <a:path w="120000" h="120000" extrusionOk="0">
                  <a:moveTo>
                    <a:pt x="0" y="0"/>
                  </a:moveTo>
                  <a:lnTo>
                    <a:pt x="0" y="64416"/>
                  </a:lnTo>
                  <a:lnTo>
                    <a:pt x="120000" y="64416"/>
                  </a:lnTo>
                  <a:lnTo>
                    <a:pt x="120000" y="120000"/>
                  </a:lnTo>
                </a:path>
              </a:pathLst>
            </a:custGeom>
            <a:noFill/>
            <a:ln w="12700" cap="flat" cmpd="sng">
              <a:solidFill>
                <a:srgbClr val="345A99"/>
              </a:solidFill>
              <a:prstDash val="solid"/>
              <a:miter lim="800000"/>
              <a:headEnd type="none" w="sm" len="sm"/>
              <a:tailEnd type="none" w="sm" len="sm"/>
            </a:ln>
          </p:spPr>
        </p:sp>
        <p:sp>
          <p:nvSpPr>
            <p:cNvPr id="173" name="Google Shape;173;p8"/>
            <p:cNvSpPr/>
            <p:nvPr/>
          </p:nvSpPr>
          <p:spPr>
            <a:xfrm>
              <a:off x="4757733" y="1478150"/>
              <a:ext cx="234554" cy="626213"/>
            </a:xfrm>
            <a:custGeom>
              <a:avLst/>
              <a:gdLst/>
              <a:ahLst/>
              <a:cxnLst/>
              <a:rect l="l" t="t" r="r" b="b"/>
              <a:pathLst>
                <a:path w="120000" h="120000" extrusionOk="0">
                  <a:moveTo>
                    <a:pt x="120000" y="0"/>
                  </a:moveTo>
                  <a:lnTo>
                    <a:pt x="120000" y="66485"/>
                  </a:lnTo>
                  <a:lnTo>
                    <a:pt x="0" y="66485"/>
                  </a:lnTo>
                  <a:lnTo>
                    <a:pt x="0" y="120000"/>
                  </a:lnTo>
                </a:path>
              </a:pathLst>
            </a:custGeom>
            <a:noFill/>
            <a:ln w="12700" cap="flat" cmpd="sng">
              <a:solidFill>
                <a:srgbClr val="345A99"/>
              </a:solidFill>
              <a:prstDash val="solid"/>
              <a:miter lim="800000"/>
              <a:headEnd type="none" w="sm" len="sm"/>
              <a:tailEnd type="none" w="sm" len="sm"/>
            </a:ln>
          </p:spPr>
        </p:sp>
        <p:sp>
          <p:nvSpPr>
            <p:cNvPr id="174" name="Google Shape;174;p8"/>
            <p:cNvSpPr/>
            <p:nvPr/>
          </p:nvSpPr>
          <p:spPr>
            <a:xfrm>
              <a:off x="1269488" y="1478150"/>
              <a:ext cx="3722798" cy="612676"/>
            </a:xfrm>
            <a:custGeom>
              <a:avLst/>
              <a:gdLst/>
              <a:ahLst/>
              <a:cxnLst/>
              <a:rect l="l" t="t" r="r" b="b"/>
              <a:pathLst>
                <a:path w="120000" h="120000" extrusionOk="0">
                  <a:moveTo>
                    <a:pt x="120000" y="0"/>
                  </a:moveTo>
                  <a:lnTo>
                    <a:pt x="120000" y="65303"/>
                  </a:lnTo>
                  <a:lnTo>
                    <a:pt x="0" y="65303"/>
                  </a:lnTo>
                  <a:lnTo>
                    <a:pt x="0" y="120000"/>
                  </a:lnTo>
                </a:path>
              </a:pathLst>
            </a:custGeom>
            <a:noFill/>
            <a:ln w="12700" cap="flat" cmpd="sng">
              <a:solidFill>
                <a:srgbClr val="345A99"/>
              </a:solidFill>
              <a:prstDash val="solid"/>
              <a:miter lim="800000"/>
              <a:headEnd type="none" w="sm" len="sm"/>
              <a:tailEnd type="none" w="sm" len="sm"/>
            </a:ln>
          </p:spPr>
        </p:sp>
        <p:sp>
          <p:nvSpPr>
            <p:cNvPr id="175" name="Google Shape;175;p8"/>
            <p:cNvSpPr/>
            <p:nvPr/>
          </p:nvSpPr>
          <p:spPr>
            <a:xfrm>
              <a:off x="2738277" y="148327"/>
              <a:ext cx="4508020" cy="1329823"/>
            </a:xfrm>
            <a:prstGeom prst="rect">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txBox="1"/>
            <p:nvPr/>
          </p:nvSpPr>
          <p:spPr>
            <a:xfrm>
              <a:off x="2738277" y="148327"/>
              <a:ext cx="4508020" cy="1329823"/>
            </a:xfrm>
            <a:prstGeom prst="rect">
              <a:avLst/>
            </a:prstGeom>
            <a:noFill/>
            <a:ln>
              <a:noFill/>
            </a:ln>
          </p:spPr>
          <p:txBody>
            <a:bodyPr spcFirstLastPara="1" wrap="square" lIns="12700" tIns="12700" rIns="12700" bIns="12700" anchor="ctr" anchorCtr="0">
              <a:noAutofit/>
            </a:bodyPr>
            <a:lstStyle/>
            <a:p>
              <a:pPr marL="0" marR="0" lvl="0" indent="0" algn="l" rtl="0">
                <a:lnSpc>
                  <a:spcPct val="90000"/>
                </a:lnSpc>
                <a:spcBef>
                  <a:spcPts val="0"/>
                </a:spcBef>
                <a:spcAft>
                  <a:spcPts val="0"/>
                </a:spcAft>
                <a:buClr>
                  <a:schemeClr val="dk1"/>
                </a:buClr>
                <a:buSzPts val="2000"/>
                <a:buFont typeface="Calibri"/>
                <a:buNone/>
              </a:pPr>
              <a:r>
                <a:rPr lang="sv-SE" sz="2000">
                  <a:solidFill>
                    <a:schemeClr val="dk1"/>
                  </a:solidFill>
                  <a:latin typeface="Calibri"/>
                  <a:ea typeface="Calibri"/>
                  <a:cs typeface="Calibri"/>
                  <a:sym typeface="Calibri"/>
                </a:rPr>
                <a:t>Behandlingsbeslut</a:t>
              </a:r>
              <a:endParaRPr/>
            </a:p>
            <a:p>
              <a:pPr marL="0" marR="0" lvl="0" indent="0" algn="l" rtl="0">
                <a:lnSpc>
                  <a:spcPct val="90000"/>
                </a:lnSpc>
                <a:spcBef>
                  <a:spcPts val="70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Ordinatör alt riktlinje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Indikation</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Behandlingstid alt. utvärderingsperiod</a:t>
              </a:r>
              <a:endParaRPr/>
            </a:p>
          </p:txBody>
        </p:sp>
        <p:sp>
          <p:nvSpPr>
            <p:cNvPr id="177" name="Google Shape;177;p8"/>
            <p:cNvSpPr/>
            <p:nvPr/>
          </p:nvSpPr>
          <p:spPr>
            <a:xfrm>
              <a:off x="0" y="2090826"/>
              <a:ext cx="2538977" cy="2220698"/>
            </a:xfrm>
            <a:prstGeom prst="rect">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8"/>
            <p:cNvSpPr txBox="1"/>
            <p:nvPr/>
          </p:nvSpPr>
          <p:spPr>
            <a:xfrm>
              <a:off x="0" y="2090826"/>
              <a:ext cx="2538977" cy="2220698"/>
            </a:xfrm>
            <a:prstGeom prst="rect">
              <a:avLst/>
            </a:prstGeom>
            <a:noFill/>
            <a:ln>
              <a:noFill/>
            </a:ln>
          </p:spPr>
          <p:txBody>
            <a:bodyPr spcFirstLastPara="1" wrap="square" lIns="12700" tIns="12700" rIns="12700" bIns="12700" anchor="ctr" anchorCtr="0">
              <a:noAutofit/>
            </a:bodyPr>
            <a:lstStyle/>
            <a:p>
              <a:pPr marL="0" marR="0" lvl="0" indent="0" algn="l" rtl="0">
                <a:lnSpc>
                  <a:spcPct val="90000"/>
                </a:lnSpc>
                <a:spcBef>
                  <a:spcPts val="0"/>
                </a:spcBef>
                <a:spcAft>
                  <a:spcPts val="0"/>
                </a:spcAft>
                <a:buClr>
                  <a:schemeClr val="dk1"/>
                </a:buClr>
                <a:buSzPts val="2000"/>
                <a:buFont typeface="Calibri"/>
                <a:buNone/>
              </a:pPr>
              <a:r>
                <a:rPr lang="sv-SE" sz="2000">
                  <a:solidFill>
                    <a:schemeClr val="dk1"/>
                  </a:solidFill>
                  <a:latin typeface="Calibri"/>
                  <a:ea typeface="Calibri"/>
                  <a:cs typeface="Calibri"/>
                  <a:sym typeface="Calibri"/>
                </a:rPr>
                <a:t>Kateterisering</a:t>
              </a:r>
              <a:endParaRPr/>
            </a:p>
            <a:p>
              <a:pPr marL="0" marR="0" lvl="0" indent="0" algn="l" rtl="0">
                <a:lnSpc>
                  <a:spcPct val="90000"/>
                </a:lnSpc>
                <a:spcBef>
                  <a:spcPts val="70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Typ av kateter och storlek</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Mängd, typ av vätska i ballongen</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Uppgifter om insättningen</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Patientens upplevelse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Kateterventil eller urinpåse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Patienten informerad? Hur! </a:t>
              </a:r>
              <a:endParaRPr/>
            </a:p>
          </p:txBody>
        </p:sp>
        <p:sp>
          <p:nvSpPr>
            <p:cNvPr id="179" name="Google Shape;179;p8"/>
            <p:cNvSpPr/>
            <p:nvPr/>
          </p:nvSpPr>
          <p:spPr>
            <a:xfrm>
              <a:off x="3164352" y="2104364"/>
              <a:ext cx="3186761" cy="2220698"/>
            </a:xfrm>
            <a:prstGeom prst="rect">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8"/>
            <p:cNvSpPr txBox="1"/>
            <p:nvPr/>
          </p:nvSpPr>
          <p:spPr>
            <a:xfrm>
              <a:off x="3164352" y="2104364"/>
              <a:ext cx="3186761" cy="2220698"/>
            </a:xfrm>
            <a:prstGeom prst="rect">
              <a:avLst/>
            </a:prstGeom>
            <a:noFill/>
            <a:ln>
              <a:noFill/>
            </a:ln>
          </p:spPr>
          <p:txBody>
            <a:bodyPr spcFirstLastPara="1" wrap="square" lIns="12700" tIns="12700" rIns="12700" bIns="12700" anchor="ctr" anchorCtr="0">
              <a:noAutofit/>
            </a:bodyPr>
            <a:lstStyle/>
            <a:p>
              <a:pPr marL="0" marR="0" lvl="0" indent="0" algn="l" rtl="0">
                <a:lnSpc>
                  <a:spcPct val="90000"/>
                </a:lnSpc>
                <a:spcBef>
                  <a:spcPts val="0"/>
                </a:spcBef>
                <a:spcAft>
                  <a:spcPts val="0"/>
                </a:spcAft>
                <a:buClr>
                  <a:schemeClr val="dk1"/>
                </a:buClr>
                <a:buSzPts val="2000"/>
                <a:buFont typeface="Calibri"/>
                <a:buNone/>
              </a:pPr>
              <a:r>
                <a:rPr lang="sv-SE" sz="2000">
                  <a:solidFill>
                    <a:schemeClr val="dk1"/>
                  </a:solidFill>
                  <a:latin typeface="Calibri"/>
                  <a:ea typeface="Calibri"/>
                  <a:cs typeface="Calibri"/>
                  <a:sym typeface="Calibri"/>
                </a:rPr>
                <a:t>Under behandling</a:t>
              </a:r>
              <a:endParaRPr/>
            </a:p>
            <a:p>
              <a:pPr marL="0" marR="0" lvl="0" indent="0" algn="l" rtl="0">
                <a:lnSpc>
                  <a:spcPct val="90000"/>
                </a:lnSpc>
                <a:spcBef>
                  <a:spcPts val="70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Fixering av KAD/urinpåse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Omvärdera ventil alt. urinpåse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Patientens upplevelse (välbefinnande,    svårigheter etc)</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Uppkomna händelser ex stopp, läckage,</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CAUTI inklusive åtgärder</a:t>
              </a:r>
              <a:endParaRPr/>
            </a:p>
          </p:txBody>
        </p:sp>
        <p:sp>
          <p:nvSpPr>
            <p:cNvPr id="181" name="Google Shape;181;p8"/>
            <p:cNvSpPr/>
            <p:nvPr/>
          </p:nvSpPr>
          <p:spPr>
            <a:xfrm>
              <a:off x="6850049" y="2081052"/>
              <a:ext cx="2727014" cy="2173835"/>
            </a:xfrm>
            <a:prstGeom prst="rect">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8"/>
            <p:cNvSpPr txBox="1"/>
            <p:nvPr/>
          </p:nvSpPr>
          <p:spPr>
            <a:xfrm>
              <a:off x="6850049" y="2081052"/>
              <a:ext cx="2727014" cy="2173835"/>
            </a:xfrm>
            <a:prstGeom prst="rect">
              <a:avLst/>
            </a:prstGeom>
            <a:noFill/>
            <a:ln>
              <a:noFill/>
            </a:ln>
          </p:spPr>
          <p:txBody>
            <a:bodyPr spcFirstLastPara="1" wrap="square" lIns="12700" tIns="12700" rIns="12700" bIns="12700" anchor="ctr" anchorCtr="0">
              <a:noAutofit/>
            </a:bodyPr>
            <a:lstStyle/>
            <a:p>
              <a:pPr marL="0" marR="0" lvl="0" indent="0" algn="l" rtl="0">
                <a:lnSpc>
                  <a:spcPct val="90000"/>
                </a:lnSpc>
                <a:spcBef>
                  <a:spcPts val="0"/>
                </a:spcBef>
                <a:spcAft>
                  <a:spcPts val="0"/>
                </a:spcAft>
                <a:buClr>
                  <a:schemeClr val="dk1"/>
                </a:buClr>
                <a:buSzPts val="2000"/>
                <a:buFont typeface="Calibri"/>
                <a:buNone/>
              </a:pPr>
              <a:r>
                <a:rPr lang="sv-SE" sz="2000">
                  <a:solidFill>
                    <a:schemeClr val="dk1"/>
                  </a:solidFill>
                  <a:latin typeface="Calibri"/>
                  <a:ea typeface="Calibri"/>
                  <a:cs typeface="Calibri"/>
                  <a:sym typeface="Calibri"/>
                </a:rPr>
                <a:t>Byte</a:t>
              </a:r>
              <a:endParaRPr/>
            </a:p>
            <a:p>
              <a:pPr marL="0" marR="0" lvl="0" indent="0" algn="l" rtl="0">
                <a:lnSpc>
                  <a:spcPct val="100000"/>
                </a:lnSpc>
                <a:spcBef>
                  <a:spcPts val="70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a:t>
              </a:r>
              <a:r>
                <a:rPr lang="sv-SE" sz="1400" b="1">
                  <a:solidFill>
                    <a:schemeClr val="dk1"/>
                  </a:solidFill>
                  <a:latin typeface="Calibri"/>
                  <a:ea typeface="Calibri"/>
                  <a:cs typeface="Calibri"/>
                  <a:sym typeface="Calibri"/>
                </a:rPr>
                <a:t>Utvärdera behandlingsbehovet</a:t>
              </a:r>
              <a:endParaRPr/>
            </a:p>
            <a:p>
              <a:pPr marL="0" marR="0" lvl="0" indent="0" algn="l" rtl="0">
                <a:lnSpc>
                  <a:spcPct val="90000"/>
                </a:lnSpc>
                <a:spcBef>
                  <a:spcPts val="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Kateterns färg, form och funktion</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Patientens iakttagelser och upplevelser</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Ev. byte av katetermaterial </a:t>
              </a:r>
              <a:endParaRPr/>
            </a:p>
            <a:p>
              <a:pPr marL="0" marR="0" lvl="0" indent="0" algn="l" rtl="0">
                <a:lnSpc>
                  <a:spcPct val="90000"/>
                </a:lnSpc>
                <a:spcBef>
                  <a:spcPts val="490"/>
                </a:spcBef>
                <a:spcAft>
                  <a:spcPts val="0"/>
                </a:spcAft>
                <a:buClr>
                  <a:schemeClr val="dk1"/>
                </a:buClr>
                <a:buSzPts val="1400"/>
                <a:buFont typeface="Calibri"/>
                <a:buNone/>
              </a:pPr>
              <a:r>
                <a:rPr lang="sv-SE" sz="1400">
                  <a:solidFill>
                    <a:schemeClr val="dk1"/>
                  </a:solidFill>
                  <a:latin typeface="Calibri"/>
                  <a:ea typeface="Calibri"/>
                  <a:cs typeface="Calibri"/>
                  <a:sym typeface="Calibri"/>
                </a:rPr>
                <a:t>- Om behov av fortsatt KAD-beh börja om vid ruta kateterisering</a:t>
              </a:r>
              <a:endParaRPr/>
            </a:p>
          </p:txBody>
        </p:sp>
      </p:grpSp>
      <p:sp>
        <p:nvSpPr>
          <p:cNvPr id="183" name="Google Shape;183;p8"/>
          <p:cNvSpPr/>
          <p:nvPr/>
        </p:nvSpPr>
        <p:spPr>
          <a:xfrm>
            <a:off x="3868252" y="5589241"/>
            <a:ext cx="4387988" cy="1197133"/>
          </a:xfrm>
          <a:prstGeom prst="roundRect">
            <a:avLst>
              <a:gd name="adj" fmla="val 16667"/>
            </a:avLst>
          </a:prstGeom>
          <a:gradFill>
            <a:gsLst>
              <a:gs pos="0">
                <a:srgbClr val="98B7FF"/>
              </a:gs>
              <a:gs pos="35000">
                <a:srgbClr val="B9CBFF"/>
              </a:gs>
              <a:gs pos="100000">
                <a:srgbClr val="E2E9FF"/>
              </a:gs>
            </a:gsLst>
            <a:lin ang="16200000" scaled="0"/>
          </a:gradFill>
          <a:ln w="9525" cap="flat" cmpd="sng">
            <a:solidFill>
              <a:schemeClr val="accent1"/>
            </a:solidFill>
            <a:prstDash val="solid"/>
            <a:round/>
            <a:headEnd type="none" w="sm" len="sm"/>
            <a:tailEnd type="none" w="sm" len="sm"/>
          </a:ln>
        </p:spPr>
        <p:txBody>
          <a:bodyPr spcFirstLastPara="1" wrap="square" lIns="74275" tIns="37125" rIns="74275" bIns="37125" anchor="ctr" anchorCtr="0">
            <a:noAutofit/>
          </a:bodyPr>
          <a:lstStyle/>
          <a:p>
            <a:pPr marL="0" marR="0" lvl="0" indent="0" algn="l" rtl="0">
              <a:lnSpc>
                <a:spcPct val="150000"/>
              </a:lnSpc>
              <a:spcBef>
                <a:spcPts val="0"/>
              </a:spcBef>
              <a:spcAft>
                <a:spcPts val="0"/>
              </a:spcAft>
              <a:buNone/>
            </a:pPr>
            <a:r>
              <a:rPr lang="sv-SE" sz="1625">
                <a:solidFill>
                  <a:srgbClr val="000000"/>
                </a:solidFill>
                <a:latin typeface="Calibri"/>
                <a:ea typeface="Calibri"/>
                <a:cs typeface="Calibri"/>
                <a:sym typeface="Calibri"/>
              </a:rPr>
              <a:t>Avsluta behandling</a:t>
            </a:r>
            <a:endParaRPr/>
          </a:p>
          <a:p>
            <a:pPr marL="0" marR="0" lvl="0" indent="0" algn="l" rtl="0">
              <a:spcBef>
                <a:spcPts val="0"/>
              </a:spcBef>
              <a:spcAft>
                <a:spcPts val="0"/>
              </a:spcAft>
              <a:buNone/>
            </a:pPr>
            <a:r>
              <a:rPr lang="sv-SE" sz="1138">
                <a:solidFill>
                  <a:srgbClr val="000000"/>
                </a:solidFill>
                <a:latin typeface="Calibri"/>
                <a:ea typeface="Calibri"/>
                <a:cs typeface="Calibri"/>
                <a:sym typeface="Calibri"/>
              </a:rPr>
              <a:t>Orsak till avslut av behandlingen, utvärdera behandlingen</a:t>
            </a:r>
            <a:endParaRPr/>
          </a:p>
          <a:p>
            <a:pPr marL="0" marR="0" lvl="0" indent="0" algn="l" rtl="0">
              <a:spcBef>
                <a:spcPts val="0"/>
              </a:spcBef>
              <a:spcAft>
                <a:spcPts val="0"/>
              </a:spcAft>
              <a:buNone/>
            </a:pPr>
            <a:r>
              <a:rPr lang="sv-SE" sz="1138">
                <a:solidFill>
                  <a:srgbClr val="000000"/>
                </a:solidFill>
                <a:latin typeface="Calibri"/>
                <a:ea typeface="Calibri"/>
                <a:cs typeface="Calibri"/>
                <a:sym typeface="Calibri"/>
              </a:rPr>
              <a:t>Kateterns färg, form och funktion</a:t>
            </a:r>
            <a:endParaRPr/>
          </a:p>
          <a:p>
            <a:pPr marL="0" marR="0" lvl="0" indent="0" algn="l" rtl="0">
              <a:spcBef>
                <a:spcPts val="0"/>
              </a:spcBef>
              <a:spcAft>
                <a:spcPts val="0"/>
              </a:spcAft>
              <a:buNone/>
            </a:pPr>
            <a:r>
              <a:rPr lang="sv-SE" sz="1138">
                <a:solidFill>
                  <a:srgbClr val="000000"/>
                </a:solidFill>
                <a:latin typeface="Calibri"/>
                <a:ea typeface="Calibri"/>
                <a:cs typeface="Calibri"/>
                <a:sym typeface="Calibri"/>
              </a:rPr>
              <a:t>Patientens iakttagelser och upplevelser av behandlingen</a:t>
            </a:r>
            <a:endParaRPr/>
          </a:p>
          <a:p>
            <a:pPr marL="0" marR="0" lvl="0" indent="0" algn="l" rtl="0">
              <a:spcBef>
                <a:spcPts val="0"/>
              </a:spcBef>
              <a:spcAft>
                <a:spcPts val="0"/>
              </a:spcAft>
              <a:buNone/>
            </a:pPr>
            <a:r>
              <a:rPr lang="sv-SE" sz="1138">
                <a:solidFill>
                  <a:srgbClr val="000000"/>
                </a:solidFill>
                <a:latin typeface="Calibri"/>
                <a:ea typeface="Calibri"/>
                <a:cs typeface="Calibri"/>
                <a:sym typeface="Calibri"/>
              </a:rPr>
              <a:t>Utvärdera blåstömningsförmåga enl. Vårdhandboken</a:t>
            </a:r>
            <a:endParaRPr/>
          </a:p>
          <a:p>
            <a:pPr marL="0" marR="0" lvl="0" indent="0" algn="l" rtl="0">
              <a:spcBef>
                <a:spcPts val="0"/>
              </a:spcBef>
              <a:spcAft>
                <a:spcPts val="0"/>
              </a:spcAft>
              <a:buNone/>
            </a:pPr>
            <a:endParaRPr sz="1463">
              <a:solidFill>
                <a:srgbClr val="000000"/>
              </a:solidFill>
              <a:latin typeface="Calibri"/>
              <a:ea typeface="Calibri"/>
              <a:cs typeface="Calibri"/>
              <a:sym typeface="Calibri"/>
            </a:endParaRPr>
          </a:p>
        </p:txBody>
      </p:sp>
      <p:sp>
        <p:nvSpPr>
          <p:cNvPr id="184" name="Google Shape;184;p8"/>
          <p:cNvSpPr/>
          <p:nvPr/>
        </p:nvSpPr>
        <p:spPr>
          <a:xfrm rot="-5400000">
            <a:off x="7734182" y="3449791"/>
            <a:ext cx="351039" cy="300937"/>
          </a:xfrm>
          <a:prstGeom prst="downArrow">
            <a:avLst>
              <a:gd name="adj1" fmla="val 50000"/>
              <a:gd name="adj2" fmla="val 50000"/>
            </a:avLst>
          </a:prstGeom>
          <a:solidFill>
            <a:srgbClr val="B3C6E7"/>
          </a:solidFill>
          <a:ln w="9525" cap="flat" cmpd="sng">
            <a:solidFill>
              <a:schemeClr val="dk1"/>
            </a:solidFill>
            <a:prstDash val="solid"/>
            <a:round/>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endParaRPr sz="1463">
              <a:solidFill>
                <a:srgbClr val="000000"/>
              </a:solidFill>
              <a:latin typeface="Calibri"/>
              <a:ea typeface="Calibri"/>
              <a:cs typeface="Calibri"/>
              <a:sym typeface="Calibri"/>
            </a:endParaRPr>
          </a:p>
        </p:txBody>
      </p:sp>
      <p:sp>
        <p:nvSpPr>
          <p:cNvPr id="185" name="Google Shape;185;p8"/>
          <p:cNvSpPr/>
          <p:nvPr/>
        </p:nvSpPr>
        <p:spPr>
          <a:xfrm rot="-5400000">
            <a:off x="3948934" y="3482762"/>
            <a:ext cx="351039" cy="300937"/>
          </a:xfrm>
          <a:prstGeom prst="downArrow">
            <a:avLst>
              <a:gd name="adj1" fmla="val 50000"/>
              <a:gd name="adj2" fmla="val 50000"/>
            </a:avLst>
          </a:prstGeom>
          <a:solidFill>
            <a:srgbClr val="B3C6E7"/>
          </a:solidFill>
          <a:ln w="9525" cap="flat" cmpd="sng">
            <a:solidFill>
              <a:schemeClr val="dk1"/>
            </a:solidFill>
            <a:prstDash val="solid"/>
            <a:round/>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endParaRPr sz="1463">
              <a:solidFill>
                <a:srgbClr val="000000"/>
              </a:solidFill>
              <a:latin typeface="Calibri"/>
              <a:ea typeface="Calibri"/>
              <a:cs typeface="Calibri"/>
              <a:sym typeface="Calibri"/>
            </a:endParaRPr>
          </a:p>
        </p:txBody>
      </p:sp>
      <p:sp>
        <p:nvSpPr>
          <p:cNvPr id="186" name="Google Shape;186;p8"/>
          <p:cNvSpPr/>
          <p:nvPr/>
        </p:nvSpPr>
        <p:spPr>
          <a:xfrm rot="9034544">
            <a:off x="3158652" y="2531164"/>
            <a:ext cx="786386" cy="168708"/>
          </a:xfrm>
          <a:prstGeom prst="rightArrow">
            <a:avLst>
              <a:gd name="adj1" fmla="val 50000"/>
              <a:gd name="adj2" fmla="val 50000"/>
            </a:avLst>
          </a:prstGeom>
          <a:solidFill>
            <a:srgbClr val="B3C6E7"/>
          </a:solidFill>
          <a:ln w="9525" cap="flat" cmpd="sng">
            <a:solidFill>
              <a:schemeClr val="dk1"/>
            </a:solidFill>
            <a:prstDash val="solid"/>
            <a:round/>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endParaRPr sz="1463">
              <a:solidFill>
                <a:srgbClr val="000000"/>
              </a:solidFill>
              <a:latin typeface="Calibri"/>
              <a:ea typeface="Calibri"/>
              <a:cs typeface="Calibri"/>
              <a:sym typeface="Calibri"/>
            </a:endParaRPr>
          </a:p>
        </p:txBody>
      </p:sp>
      <p:sp>
        <p:nvSpPr>
          <p:cNvPr id="187" name="Google Shape;187;p8"/>
          <p:cNvSpPr txBox="1"/>
          <p:nvPr/>
        </p:nvSpPr>
        <p:spPr>
          <a:xfrm>
            <a:off x="4063994" y="476673"/>
            <a:ext cx="3760198" cy="392415"/>
          </a:xfrm>
          <a:prstGeom prst="rect">
            <a:avLst/>
          </a:prstGeom>
          <a:noFill/>
          <a:ln w="9525" cap="flat" cmpd="sng">
            <a:solidFill>
              <a:srgbClr val="2E75B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sv-SE" sz="1950">
                <a:solidFill>
                  <a:srgbClr val="000000"/>
                </a:solidFill>
                <a:latin typeface="Calibri"/>
                <a:ea typeface="Calibri"/>
                <a:cs typeface="Calibri"/>
                <a:sym typeface="Calibri"/>
              </a:rPr>
              <a:t>Dokumentation i patientjournal</a:t>
            </a:r>
            <a:endParaRPr/>
          </a:p>
        </p:txBody>
      </p:sp>
      <p:sp>
        <p:nvSpPr>
          <p:cNvPr id="188" name="Google Shape;188;p8"/>
          <p:cNvSpPr/>
          <p:nvPr/>
        </p:nvSpPr>
        <p:spPr>
          <a:xfrm>
            <a:off x="4574832" y="2670184"/>
            <a:ext cx="3285675" cy="500146"/>
          </a:xfrm>
          <a:prstGeom prst="rect">
            <a:avLst/>
          </a:prstGeom>
          <a:solidFill>
            <a:schemeClr val="lt1"/>
          </a:solidFill>
          <a:ln w="28575" cap="flat" cmpd="sng">
            <a:solidFill>
              <a:srgbClr val="A8D08C"/>
            </a:solidFill>
            <a:prstDash val="solid"/>
            <a:miter lim="800000"/>
            <a:headEnd type="none" w="sm" len="sm"/>
            <a:tailEnd type="none" w="sm" len="sm"/>
          </a:ln>
        </p:spPr>
        <p:txBody>
          <a:bodyPr spcFirstLastPara="1" wrap="square" lIns="74275" tIns="37125" rIns="74275" bIns="37125" anchor="ctr" anchorCtr="0">
            <a:noAutofit/>
          </a:bodyPr>
          <a:lstStyle/>
          <a:p>
            <a:pPr marL="0" marR="0" lvl="0" indent="0" algn="l" rtl="0">
              <a:spcBef>
                <a:spcPts val="0"/>
              </a:spcBef>
              <a:spcAft>
                <a:spcPts val="0"/>
              </a:spcAft>
              <a:buNone/>
            </a:pPr>
            <a:r>
              <a:rPr lang="sv-SE" sz="1463" b="1">
                <a:solidFill>
                  <a:srgbClr val="000000"/>
                </a:solidFill>
                <a:latin typeface="Calibri"/>
                <a:ea typeface="Calibri"/>
                <a:cs typeface="Calibri"/>
                <a:sym typeface="Calibri"/>
              </a:rPr>
              <a:t>Utvärdera behandlingen, regelbundet</a:t>
            </a:r>
            <a:endParaRPr/>
          </a:p>
        </p:txBody>
      </p:sp>
      <p:pic>
        <p:nvPicPr>
          <p:cNvPr id="2" name="Google Shape;400;p35">
            <a:extLst>
              <a:ext uri="{FF2B5EF4-FFF2-40B4-BE49-F238E27FC236}">
                <a16:creationId xmlns:a16="http://schemas.microsoft.com/office/drawing/2014/main" id="{90F72B50-C5CA-9332-9543-82FEE4D364D4}"/>
              </a:ext>
            </a:extLst>
          </p:cNvPr>
          <p:cNvPicPr preferRelativeResize="0"/>
          <p:nvPr/>
        </p:nvPicPr>
        <p:blipFill rotWithShape="1">
          <a:blip r:embed="rId3">
            <a:alphaModFix/>
          </a:blip>
          <a:srcRect/>
          <a:stretch/>
        </p:blipFill>
        <p:spPr>
          <a:xfrm>
            <a:off x="11258616" y="6176963"/>
            <a:ext cx="933384" cy="7019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10"/>
          <p:cNvPicPr preferRelativeResize="0"/>
          <p:nvPr/>
        </p:nvPicPr>
        <p:blipFill rotWithShape="1">
          <a:blip r:embed="rId3">
            <a:alphaModFix/>
          </a:blip>
          <a:srcRect l="13945" r="12881"/>
          <a:stretch/>
        </p:blipFill>
        <p:spPr>
          <a:xfrm>
            <a:off x="1143000" y="0"/>
            <a:ext cx="9906000"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Jaha, jag ska få en kateter…</a:t>
            </a:r>
            <a:endParaRPr/>
          </a:p>
        </p:txBody>
      </p:sp>
      <p:pic>
        <p:nvPicPr>
          <p:cNvPr id="244" name="Google Shape;244;p16"/>
          <p:cNvPicPr preferRelativeResize="0"/>
          <p:nvPr/>
        </p:nvPicPr>
        <p:blipFill rotWithShape="1">
          <a:blip r:embed="rId3">
            <a:alphaModFix/>
          </a:blip>
          <a:srcRect/>
          <a:stretch/>
        </p:blipFill>
        <p:spPr>
          <a:xfrm>
            <a:off x="11258616" y="6176963"/>
            <a:ext cx="933384" cy="701917"/>
          </a:xfrm>
          <a:prstGeom prst="rect">
            <a:avLst/>
          </a:prstGeom>
          <a:noFill/>
          <a:ln>
            <a:noFill/>
          </a:ln>
        </p:spPr>
      </p:pic>
      <p:pic>
        <p:nvPicPr>
          <p:cNvPr id="245" name="Google Shape;245;p16" descr="Tecknade Vektorillustration Av En Glad Gubbe-vektorgrafik och fler bilder  på Arbetande pensionärer - Arbetande pensionärer, Barn, Bil - iStock"/>
          <p:cNvPicPr preferRelativeResize="0">
            <a:picLocks noGrp="1"/>
          </p:cNvPicPr>
          <p:nvPr>
            <p:ph type="body" idx="1"/>
          </p:nvPr>
        </p:nvPicPr>
        <p:blipFill rotWithShape="1">
          <a:blip r:embed="rId4">
            <a:alphaModFix/>
          </a:blip>
          <a:srcRect/>
          <a:stretch/>
        </p:blipFill>
        <p:spPr>
          <a:xfrm>
            <a:off x="7950357" y="2052981"/>
            <a:ext cx="2057708" cy="3754649"/>
          </a:xfrm>
          <a:prstGeom prst="rect">
            <a:avLst/>
          </a:prstGeom>
          <a:noFill/>
          <a:ln>
            <a:noFill/>
          </a:ln>
        </p:spPr>
      </p:pic>
      <p:sp>
        <p:nvSpPr>
          <p:cNvPr id="246" name="Google Shape;246;p16"/>
          <p:cNvSpPr txBox="1"/>
          <p:nvPr/>
        </p:nvSpPr>
        <p:spPr>
          <a:xfrm>
            <a:off x="1006680" y="4483979"/>
            <a:ext cx="3555160" cy="2031285"/>
          </a:xfrm>
          <a:prstGeom prst="rect">
            <a:avLst/>
          </a:prstGeom>
          <a:solidFill>
            <a:schemeClr val="lt1"/>
          </a:solidFill>
          <a:ln w="12700" cap="flat" cmpd="sng">
            <a:solidFill>
              <a:srgbClr val="C55A11"/>
            </a:solidFill>
            <a:prstDash val="solid"/>
            <a:miter lim="800000"/>
            <a:headEnd type="none" w="sm" len="sm"/>
            <a:tailEnd type="none" w="sm" len="sm"/>
          </a:ln>
        </p:spPr>
        <p:txBody>
          <a:bodyPr spcFirstLastPara="1" wrap="square" lIns="91425" tIns="45700" rIns="91425" bIns="45700" anchor="t" anchorCtr="0">
            <a:spAutoFit/>
          </a:bodyPr>
          <a:lstStyle/>
          <a:p>
            <a:pPr marR="0" lvl="0" algn="l" rtl="0">
              <a:spcBef>
                <a:spcPts val="0"/>
              </a:spcBef>
              <a:spcAft>
                <a:spcPts val="0"/>
              </a:spcAft>
              <a:buClr>
                <a:schemeClr val="dk1"/>
              </a:buClr>
              <a:buSzPts val="1800"/>
            </a:pPr>
            <a:r>
              <a:rPr lang="sv-SE" sz="1800" b="1" dirty="0">
                <a:solidFill>
                  <a:schemeClr val="dk1"/>
                </a:solidFill>
                <a:latin typeface="Calibri"/>
                <a:ea typeface="Calibri"/>
                <a:cs typeface="Calibri"/>
                <a:sym typeface="Calibri"/>
              </a:rPr>
              <a:t>Hur anpassar vi kateterbehandling så att den funkar för Svens behov?</a:t>
            </a:r>
          </a:p>
          <a:p>
            <a:pPr marL="285750" marR="0" lvl="0" indent="-285750" algn="l" rtl="0">
              <a:spcBef>
                <a:spcPts val="0"/>
              </a:spcBef>
              <a:spcAft>
                <a:spcPts val="0"/>
              </a:spcAft>
              <a:buClr>
                <a:schemeClr val="dk1"/>
              </a:buClr>
              <a:buSzPts val="1800"/>
              <a:buFontTx/>
              <a:buChar char="-"/>
            </a:pPr>
            <a:r>
              <a:rPr lang="sv-SE" sz="1800" dirty="0">
                <a:solidFill>
                  <a:schemeClr val="dk1"/>
                </a:solidFill>
                <a:latin typeface="Calibri"/>
                <a:cs typeface="Calibri"/>
                <a:sym typeface="Calibri"/>
              </a:rPr>
              <a:t>Kateterns grundmaterial, ytskikt och utformning?</a:t>
            </a:r>
          </a:p>
          <a:p>
            <a:pPr marL="285750" marR="0" lvl="0" indent="-285750" algn="l" rtl="0">
              <a:spcBef>
                <a:spcPts val="0"/>
              </a:spcBef>
              <a:spcAft>
                <a:spcPts val="0"/>
              </a:spcAft>
              <a:buClr>
                <a:schemeClr val="dk1"/>
              </a:buClr>
              <a:buSzPts val="1800"/>
              <a:buFontTx/>
              <a:buChar char="-"/>
            </a:pPr>
            <a:r>
              <a:rPr lang="sv-SE" sz="1800" dirty="0">
                <a:solidFill>
                  <a:schemeClr val="dk1"/>
                </a:solidFill>
                <a:latin typeface="Calibri"/>
                <a:cs typeface="Calibri"/>
                <a:sym typeface="Calibri"/>
              </a:rPr>
              <a:t>Öppen eller intermittent urintömning?</a:t>
            </a:r>
            <a:endParaRPr dirty="0"/>
          </a:p>
          <a:p>
            <a:pPr marL="0" marR="0" lvl="0" indent="0" algn="l" rtl="0">
              <a:spcBef>
                <a:spcPts val="0"/>
              </a:spcBef>
              <a:spcAft>
                <a:spcPts val="0"/>
              </a:spcAft>
              <a:buNone/>
            </a:pPr>
            <a:r>
              <a:rPr lang="sv-SE" sz="1800" b="1" dirty="0">
                <a:solidFill>
                  <a:schemeClr val="dk1"/>
                </a:solidFill>
                <a:latin typeface="Calibri"/>
                <a:ea typeface="Calibri"/>
                <a:cs typeface="Calibri"/>
                <a:sym typeface="Calibri"/>
              </a:rPr>
              <a:t> </a:t>
            </a:r>
            <a:endParaRPr dirty="0"/>
          </a:p>
        </p:txBody>
      </p:sp>
      <p:sp>
        <p:nvSpPr>
          <p:cNvPr id="247" name="Google Shape;247;p16"/>
          <p:cNvSpPr/>
          <p:nvPr/>
        </p:nvSpPr>
        <p:spPr>
          <a:xfrm>
            <a:off x="4815281" y="1610836"/>
            <a:ext cx="3766658" cy="1325563"/>
          </a:xfrm>
          <a:prstGeom prst="wedgeRoundRectCallout">
            <a:avLst>
              <a:gd name="adj1" fmla="val 42102"/>
              <a:gd name="adj2" fmla="val 65725"/>
              <a:gd name="adj3"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400">
                <a:solidFill>
                  <a:schemeClr val="dk1"/>
                </a:solidFill>
                <a:latin typeface="Calibri"/>
                <a:ea typeface="Calibri"/>
                <a:cs typeface="Calibri"/>
                <a:sym typeface="Calibri"/>
              </a:rPr>
              <a:t>Jag hoppas att jag kan fortsätta att spela golf, även med en kateter. </a:t>
            </a:r>
            <a:endParaRPr sz="14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ubrik 1"/>
          <p:cNvSpPr>
            <a:spLocks noGrp="1"/>
          </p:cNvSpPr>
          <p:nvPr>
            <p:ph type="title" idx="4294967295"/>
          </p:nvPr>
        </p:nvSpPr>
        <p:spPr>
          <a:xfrm>
            <a:off x="2069123" y="723900"/>
            <a:ext cx="8015654" cy="844062"/>
          </a:xfrm>
        </p:spPr>
        <p:txBody>
          <a:bodyPr>
            <a:normAutofit fontScale="90000"/>
          </a:bodyPr>
          <a:lstStyle/>
          <a:p>
            <a:pPr eaLnBrk="1" hangingPunct="1"/>
            <a:r>
              <a:rPr lang="sv-SE" altLang="sv-SE" sz="2954" dirty="0">
                <a:solidFill>
                  <a:srgbClr val="0033CC"/>
                </a:solidFill>
              </a:rPr>
              <a:t>Vad heter katetern?</a:t>
            </a:r>
            <a:br>
              <a:rPr lang="sv-SE" altLang="sv-SE" sz="2954" dirty="0">
                <a:solidFill>
                  <a:srgbClr val="0033CC"/>
                </a:solidFill>
              </a:rPr>
            </a:br>
            <a:r>
              <a:rPr lang="sv-SE" altLang="sv-SE" sz="2954" dirty="0">
                <a:solidFill>
                  <a:srgbClr val="0033CC"/>
                </a:solidFill>
              </a:rPr>
              <a:t>Vad kallas den?</a:t>
            </a:r>
          </a:p>
        </p:txBody>
      </p:sp>
      <p:sp>
        <p:nvSpPr>
          <p:cNvPr id="4" name="Rektangel 3"/>
          <p:cNvSpPr/>
          <p:nvPr/>
        </p:nvSpPr>
        <p:spPr>
          <a:xfrm>
            <a:off x="2169259" y="2492619"/>
            <a:ext cx="5857142" cy="3080074"/>
          </a:xfrm>
          <a:prstGeom prst="rect">
            <a:avLst/>
          </a:prstGeom>
        </p:spPr>
        <p:txBody>
          <a:bodyPr>
            <a:spAutoFit/>
          </a:bodyPr>
          <a:lstStyle/>
          <a:p>
            <a:pPr marL="316531" indent="-316531">
              <a:lnSpc>
                <a:spcPct val="120000"/>
              </a:lnSpc>
              <a:spcBef>
                <a:spcPct val="20000"/>
              </a:spcBef>
              <a:buClr>
                <a:srgbClr val="996666"/>
              </a:buClr>
              <a:buSzPct val="80000"/>
              <a:buFont typeface="Wingdings" pitchFamily="2" charset="2"/>
              <a:buChar char="l"/>
              <a:defRPr/>
            </a:pPr>
            <a:r>
              <a:rPr lang="en-US" sz="2400" dirty="0" err="1"/>
              <a:t>Ägare</a:t>
            </a:r>
            <a:endParaRPr lang="en-US" sz="2400" dirty="0"/>
          </a:p>
          <a:p>
            <a:pPr marL="316531" indent="-316531">
              <a:lnSpc>
                <a:spcPct val="120000"/>
              </a:lnSpc>
              <a:spcBef>
                <a:spcPct val="20000"/>
              </a:spcBef>
              <a:buClr>
                <a:srgbClr val="996666"/>
              </a:buClr>
              <a:buSzPct val="80000"/>
              <a:buFont typeface="Wingdings" pitchFamily="2" charset="2"/>
              <a:buChar char="l"/>
              <a:defRPr/>
            </a:pPr>
            <a:r>
              <a:rPr lang="en-US" sz="2400" dirty="0" err="1"/>
              <a:t>Tillverkare</a:t>
            </a:r>
            <a:r>
              <a:rPr lang="en-US" sz="2400" dirty="0"/>
              <a:t> </a:t>
            </a:r>
          </a:p>
          <a:p>
            <a:pPr marL="316531" indent="-316531">
              <a:lnSpc>
                <a:spcPct val="120000"/>
              </a:lnSpc>
              <a:spcBef>
                <a:spcPct val="20000"/>
              </a:spcBef>
              <a:buClr>
                <a:srgbClr val="996666"/>
              </a:buClr>
              <a:buSzPct val="80000"/>
              <a:buFont typeface="Wingdings" pitchFamily="2" charset="2"/>
              <a:buChar char="l"/>
              <a:defRPr/>
            </a:pPr>
            <a:r>
              <a:rPr lang="en-US" sz="2400" dirty="0" err="1"/>
              <a:t>Distributör</a:t>
            </a:r>
            <a:r>
              <a:rPr lang="en-US" sz="2400" dirty="0"/>
              <a:t> / </a:t>
            </a:r>
            <a:r>
              <a:rPr lang="en-US" sz="2400" dirty="0" err="1"/>
              <a:t>Agentur</a:t>
            </a:r>
            <a:endParaRPr lang="en-US" sz="2400" dirty="0"/>
          </a:p>
          <a:p>
            <a:pPr marL="316531" indent="-316531">
              <a:lnSpc>
                <a:spcPct val="120000"/>
              </a:lnSpc>
              <a:spcBef>
                <a:spcPct val="20000"/>
              </a:spcBef>
              <a:buClr>
                <a:srgbClr val="996666"/>
              </a:buClr>
              <a:buSzPct val="80000"/>
              <a:buFont typeface="Wingdings" pitchFamily="2" charset="2"/>
              <a:buChar char="l"/>
              <a:defRPr/>
            </a:pPr>
            <a:r>
              <a:rPr lang="en-US" sz="2400" dirty="0" err="1"/>
              <a:t>Produktnamn</a:t>
            </a:r>
            <a:endParaRPr lang="en-US" sz="2400" dirty="0"/>
          </a:p>
          <a:p>
            <a:pPr marL="316531" indent="-316531">
              <a:lnSpc>
                <a:spcPct val="120000"/>
              </a:lnSpc>
              <a:spcBef>
                <a:spcPct val="20000"/>
              </a:spcBef>
              <a:buClr>
                <a:srgbClr val="996666"/>
              </a:buClr>
              <a:buSzPct val="80000"/>
              <a:buFont typeface="Wingdings" pitchFamily="2" charset="2"/>
              <a:buChar char="l"/>
              <a:defRPr/>
            </a:pPr>
            <a:r>
              <a:rPr lang="en-US" sz="2400" dirty="0"/>
              <a:t>Material</a:t>
            </a:r>
          </a:p>
          <a:p>
            <a:pPr marL="316531" indent="-316531">
              <a:lnSpc>
                <a:spcPct val="120000"/>
              </a:lnSpc>
              <a:spcBef>
                <a:spcPct val="20000"/>
              </a:spcBef>
              <a:buClr>
                <a:srgbClr val="996666"/>
              </a:buClr>
              <a:buSzPct val="80000"/>
              <a:buFont typeface="Wingdings" pitchFamily="2" charset="2"/>
              <a:buChar char="l"/>
              <a:defRPr/>
            </a:pPr>
            <a:r>
              <a:rPr lang="en-US" sz="2400" dirty="0" err="1"/>
              <a:t>Kateterspets</a:t>
            </a:r>
            <a:r>
              <a:rPr lang="en-US" sz="2400" dirty="0"/>
              <a:t> </a:t>
            </a:r>
          </a:p>
        </p:txBody>
      </p:sp>
      <p:pic>
        <p:nvPicPr>
          <p:cNvPr id="39941" name="Picture 2" descr="\\gainas0002.gaia.sll.se\gaiusr2$\3n7l\My Pictures\KAD.jpg"/>
          <p:cNvPicPr>
            <a:picLocks noChangeAspect="1" noChangeArrowheads="1"/>
          </p:cNvPicPr>
          <p:nvPr/>
        </p:nvPicPr>
        <p:blipFill>
          <a:blip r:embed="rId2" cstate="print"/>
          <a:srcRect l="24509" r="8092"/>
          <a:stretch>
            <a:fillRect/>
          </a:stretch>
        </p:blipFill>
        <p:spPr bwMode="auto">
          <a:xfrm>
            <a:off x="6305257" y="2492620"/>
            <a:ext cx="3717484" cy="224799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ubrik 1"/>
          <p:cNvSpPr>
            <a:spLocks noGrp="1"/>
          </p:cNvSpPr>
          <p:nvPr>
            <p:ph type="title"/>
          </p:nvPr>
        </p:nvSpPr>
        <p:spPr/>
        <p:txBody>
          <a:bodyPr/>
          <a:lstStyle/>
          <a:p>
            <a:pPr eaLnBrk="1" hangingPunct="1"/>
            <a:r>
              <a:rPr lang="sv-SE" altLang="sv-SE">
                <a:solidFill>
                  <a:srgbClr val="1A1FEA"/>
                </a:solidFill>
              </a:rPr>
              <a:t>Foley Kateter</a:t>
            </a:r>
          </a:p>
        </p:txBody>
      </p:sp>
      <p:sp>
        <p:nvSpPr>
          <p:cNvPr id="38915" name="Platshållare för innehåll 3"/>
          <p:cNvSpPr>
            <a:spLocks noGrp="1"/>
          </p:cNvSpPr>
          <p:nvPr>
            <p:ph sz="half" idx="2"/>
          </p:nvPr>
        </p:nvSpPr>
        <p:spPr>
          <a:xfrm>
            <a:off x="6172200" y="2165839"/>
            <a:ext cx="4038600" cy="3323492"/>
          </a:xfrm>
        </p:spPr>
        <p:txBody>
          <a:bodyPr/>
          <a:lstStyle/>
          <a:p>
            <a:pPr eaLnBrk="1" hangingPunct="1"/>
            <a:r>
              <a:rPr lang="sv-SE" altLang="sv-SE" b="1"/>
              <a:t>Dr. Frederic Eugene Basil Foley(1891-1966)</a:t>
            </a:r>
          </a:p>
          <a:p>
            <a:pPr eaLnBrk="1" hangingPunct="1"/>
            <a:endParaRPr lang="sv-SE" altLang="sv-SE" b="1"/>
          </a:p>
          <a:p>
            <a:pPr eaLnBrk="1" hangingPunct="1"/>
            <a:endParaRPr lang="sv-SE" altLang="sv-SE" b="1"/>
          </a:p>
          <a:p>
            <a:pPr eaLnBrk="1" hangingPunct="1"/>
            <a:r>
              <a:rPr lang="sv-SE" altLang="sv-SE" b="1"/>
              <a:t>Beskrev och använde kateter 1929</a:t>
            </a:r>
            <a:endParaRPr lang="sv-SE" altLang="sv-SE"/>
          </a:p>
          <a:p>
            <a:pPr eaLnBrk="1" hangingPunct="1"/>
            <a:endParaRPr lang="sv-SE" altLang="sv-SE" b="1"/>
          </a:p>
          <a:p>
            <a:pPr eaLnBrk="1" hangingPunct="1"/>
            <a:endParaRPr lang="sv-SE" altLang="sv-SE"/>
          </a:p>
        </p:txBody>
      </p:sp>
      <p:pic>
        <p:nvPicPr>
          <p:cNvPr id="38916" name="Picture 2" descr="\\gainas0002.gaia.sll.se\gaiusr2$\3n7l\My Pictures\FoleyFrederick_pic.jpg"/>
          <p:cNvPicPr>
            <a:picLocks noGrp="1" noChangeAspect="1" noChangeArrowheads="1"/>
          </p:cNvPicPr>
          <p:nvPr>
            <p:ph sz="half" idx="1"/>
          </p:nvPr>
        </p:nvPicPr>
        <p:blipFill>
          <a:blip r:embed="rId2" cstate="print"/>
          <a:srcRect/>
          <a:stretch>
            <a:fillRect/>
          </a:stretch>
        </p:blipFill>
        <p:spPr>
          <a:xfrm>
            <a:off x="1981200" y="2190757"/>
            <a:ext cx="4038600" cy="327806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048000" y="139700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ruta 3"/>
          <p:cNvSpPr txBox="1"/>
          <p:nvPr/>
        </p:nvSpPr>
        <p:spPr>
          <a:xfrm>
            <a:off x="3104900" y="1634341"/>
            <a:ext cx="1080745" cy="859659"/>
          </a:xfrm>
          <a:prstGeom prst="rect">
            <a:avLst/>
          </a:prstGeom>
          <a:noFill/>
        </p:spPr>
        <p:txBody>
          <a:bodyPr wrap="none" rtlCol="0">
            <a:spAutoFit/>
          </a:bodyPr>
          <a:lstStyle/>
          <a:p>
            <a:pPr marL="263776" indent="-263776" defTabSz="844083" fontAlgn="base">
              <a:spcBef>
                <a:spcPct val="0"/>
              </a:spcBef>
              <a:spcAft>
                <a:spcPct val="0"/>
              </a:spcAft>
              <a:buFont typeface="Arial" panose="020B0604020202020204" pitchFamily="34" charset="0"/>
              <a:buChar char="•"/>
            </a:pPr>
            <a:r>
              <a:rPr lang="sv-SE" sz="1662" dirty="0">
                <a:latin typeface="Arial" charset="0"/>
              </a:rPr>
              <a:t>Latex</a:t>
            </a:r>
          </a:p>
          <a:p>
            <a:pPr marL="263776" indent="-263776" defTabSz="844083" fontAlgn="base">
              <a:spcBef>
                <a:spcPct val="0"/>
              </a:spcBef>
              <a:spcAft>
                <a:spcPct val="0"/>
              </a:spcAft>
              <a:buFont typeface="Arial" panose="020B0604020202020204" pitchFamily="34" charset="0"/>
              <a:buChar char="•"/>
            </a:pPr>
            <a:r>
              <a:rPr lang="sv-SE" sz="1662" dirty="0">
                <a:latin typeface="Arial" charset="0"/>
              </a:rPr>
              <a:t>Silikon</a:t>
            </a:r>
          </a:p>
          <a:p>
            <a:pPr marL="263776" indent="-263776" defTabSz="844083" fontAlgn="base">
              <a:spcBef>
                <a:spcPct val="0"/>
              </a:spcBef>
              <a:spcAft>
                <a:spcPct val="0"/>
              </a:spcAft>
              <a:buFont typeface="Arial" panose="020B0604020202020204" pitchFamily="34" charset="0"/>
              <a:buChar char="•"/>
            </a:pPr>
            <a:r>
              <a:rPr lang="sv-SE" sz="1662" dirty="0">
                <a:latin typeface="Arial" charset="0"/>
              </a:rPr>
              <a:t>Plast</a:t>
            </a:r>
          </a:p>
        </p:txBody>
      </p:sp>
      <p:sp>
        <p:nvSpPr>
          <p:cNvPr id="7" name="textruta 6"/>
          <p:cNvSpPr txBox="1"/>
          <p:nvPr/>
        </p:nvSpPr>
        <p:spPr>
          <a:xfrm>
            <a:off x="3076165" y="4359565"/>
            <a:ext cx="1889866" cy="1001556"/>
          </a:xfrm>
          <a:prstGeom prst="rect">
            <a:avLst/>
          </a:prstGeom>
          <a:noFill/>
        </p:spPr>
        <p:txBody>
          <a:bodyPr wrap="square" rtlCol="0">
            <a:spAutoFit/>
          </a:bodyPr>
          <a:lstStyle/>
          <a:p>
            <a:pPr marL="263776" indent="-263776" defTabSz="844083" fontAlgn="base">
              <a:spcBef>
                <a:spcPct val="0"/>
              </a:spcBef>
              <a:spcAft>
                <a:spcPct val="0"/>
              </a:spcAft>
              <a:buFont typeface="Arial" panose="020B0604020202020204" pitchFamily="34" charset="0"/>
              <a:buChar char="•"/>
            </a:pPr>
            <a:r>
              <a:rPr lang="sv-SE" sz="1477" dirty="0">
                <a:latin typeface="Arial" charset="0"/>
              </a:rPr>
              <a:t>Ädelmetall- legering</a:t>
            </a:r>
          </a:p>
          <a:p>
            <a:pPr marL="263776" indent="-263776" defTabSz="844083" fontAlgn="base">
              <a:spcBef>
                <a:spcPct val="0"/>
              </a:spcBef>
              <a:spcAft>
                <a:spcPct val="0"/>
              </a:spcAft>
              <a:buFont typeface="Arial" panose="020B0604020202020204" pitchFamily="34" charset="0"/>
              <a:buChar char="•"/>
            </a:pPr>
            <a:r>
              <a:rPr lang="sv-SE" sz="1477" dirty="0">
                <a:latin typeface="Arial" charset="0"/>
              </a:rPr>
              <a:t>Antibiotika behandlade</a:t>
            </a:r>
          </a:p>
        </p:txBody>
      </p:sp>
      <p:sp>
        <p:nvSpPr>
          <p:cNvPr id="9" name="textruta 8"/>
          <p:cNvSpPr txBox="1"/>
          <p:nvPr/>
        </p:nvSpPr>
        <p:spPr>
          <a:xfrm>
            <a:off x="3104898" y="3041980"/>
            <a:ext cx="1386918" cy="859659"/>
          </a:xfrm>
          <a:prstGeom prst="rect">
            <a:avLst/>
          </a:prstGeom>
          <a:noFill/>
        </p:spPr>
        <p:txBody>
          <a:bodyPr wrap="none" rtlCol="0">
            <a:spAutoFit/>
          </a:bodyPr>
          <a:lstStyle/>
          <a:p>
            <a:pPr marL="263776" indent="-263776" defTabSz="844083" fontAlgn="base">
              <a:spcBef>
                <a:spcPct val="0"/>
              </a:spcBef>
              <a:spcAft>
                <a:spcPct val="0"/>
              </a:spcAft>
              <a:buFont typeface="Arial" panose="020B0604020202020204" pitchFamily="34" charset="0"/>
              <a:buChar char="•"/>
            </a:pPr>
            <a:r>
              <a:rPr lang="sv-SE" sz="1662" dirty="0">
                <a:latin typeface="Arial" charset="0"/>
              </a:rPr>
              <a:t>Silikon</a:t>
            </a:r>
          </a:p>
          <a:p>
            <a:pPr marL="263776" indent="-263776" defTabSz="844083" fontAlgn="base">
              <a:spcBef>
                <a:spcPct val="0"/>
              </a:spcBef>
              <a:spcAft>
                <a:spcPct val="0"/>
              </a:spcAft>
              <a:buFont typeface="Arial" panose="020B0604020202020204" pitchFamily="34" charset="0"/>
              <a:buChar char="•"/>
            </a:pPr>
            <a:r>
              <a:rPr lang="sv-SE" sz="1662" dirty="0">
                <a:latin typeface="Arial" charset="0"/>
              </a:rPr>
              <a:t>Teflon</a:t>
            </a:r>
          </a:p>
          <a:p>
            <a:pPr marL="263776" indent="-263776" defTabSz="844083" fontAlgn="base">
              <a:spcBef>
                <a:spcPct val="0"/>
              </a:spcBef>
              <a:spcAft>
                <a:spcPct val="0"/>
              </a:spcAft>
              <a:buFont typeface="Arial" panose="020B0604020202020204" pitchFamily="34" charset="0"/>
              <a:buChar char="•"/>
            </a:pPr>
            <a:r>
              <a:rPr lang="sv-SE" sz="1662" i="1" dirty="0" err="1">
                <a:latin typeface="Arial" charset="0"/>
              </a:rPr>
              <a:t>Hydrogel</a:t>
            </a:r>
            <a:r>
              <a:rPr lang="sv-SE" sz="1662" i="1" dirty="0">
                <a:latin typeface="Arial" charset="0"/>
              </a:rPr>
              <a:t>*</a:t>
            </a:r>
          </a:p>
        </p:txBody>
      </p:sp>
    </p:spTree>
    <p:extLst>
      <p:ext uri="{BB962C8B-B14F-4D97-AF65-F5344CB8AC3E}">
        <p14:creationId xmlns:p14="http://schemas.microsoft.com/office/powerpoint/2010/main" val="3300672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7CFEAC-8F91-E362-3340-925C70530FD5}"/>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BA2C527D-33A6-2100-0DE4-6E57FCF95BF4}"/>
              </a:ext>
            </a:extLst>
          </p:cNvPr>
          <p:cNvSpPr>
            <a:spLocks noGrp="1"/>
          </p:cNvSpPr>
          <p:nvPr>
            <p:ph type="subTitle" idx="1"/>
          </p:nvPr>
        </p:nvSpPr>
        <p:spPr/>
        <p:txBody>
          <a:bodyPr/>
          <a:lstStyle/>
          <a:p>
            <a:endParaRPr lang="sv-SE"/>
          </a:p>
        </p:txBody>
      </p:sp>
      <p:pic>
        <p:nvPicPr>
          <p:cNvPr id="5" name="Bildobjekt 4">
            <a:extLst>
              <a:ext uri="{FF2B5EF4-FFF2-40B4-BE49-F238E27FC236}">
                <a16:creationId xmlns:a16="http://schemas.microsoft.com/office/drawing/2014/main" id="{C5F5A5CC-9ECC-4A42-EA32-D0F532454133}"/>
              </a:ext>
            </a:extLst>
          </p:cNvPr>
          <p:cNvPicPr>
            <a:picLocks noChangeAspect="1"/>
          </p:cNvPicPr>
          <p:nvPr/>
        </p:nvPicPr>
        <p:blipFill rotWithShape="1">
          <a:blip r:embed="rId2"/>
          <a:srcRect l="17750" t="16366" r="22584" b="16366"/>
          <a:stretch/>
        </p:blipFill>
        <p:spPr>
          <a:xfrm>
            <a:off x="-223520" y="0"/>
            <a:ext cx="11887200" cy="7538453"/>
          </a:xfrm>
          <a:prstGeom prst="rect">
            <a:avLst/>
          </a:prstGeom>
        </p:spPr>
      </p:pic>
    </p:spTree>
    <p:extLst>
      <p:ext uri="{BB962C8B-B14F-4D97-AF65-F5344CB8AC3E}">
        <p14:creationId xmlns:p14="http://schemas.microsoft.com/office/powerpoint/2010/main" val="522303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Kateter material</a:t>
            </a:r>
            <a:endParaRPr/>
          </a:p>
        </p:txBody>
      </p:sp>
      <p:pic>
        <p:nvPicPr>
          <p:cNvPr id="363" name="Google Shape;363;p30"/>
          <p:cNvPicPr preferRelativeResize="0"/>
          <p:nvPr/>
        </p:nvPicPr>
        <p:blipFill rotWithShape="1">
          <a:blip r:embed="rId3">
            <a:alphaModFix/>
          </a:blip>
          <a:srcRect/>
          <a:stretch/>
        </p:blipFill>
        <p:spPr>
          <a:xfrm>
            <a:off x="11258616" y="6176963"/>
            <a:ext cx="933384" cy="701917"/>
          </a:xfrm>
          <a:prstGeom prst="rect">
            <a:avLst/>
          </a:prstGeom>
          <a:noFill/>
          <a:ln>
            <a:noFill/>
          </a:ln>
        </p:spPr>
      </p:pic>
      <p:pic>
        <p:nvPicPr>
          <p:cNvPr id="364" name="Google Shape;364;p30"/>
          <p:cNvPicPr preferRelativeResize="0">
            <a:picLocks noGrp="1"/>
          </p:cNvPicPr>
          <p:nvPr>
            <p:ph type="body" idx="1"/>
          </p:nvPr>
        </p:nvPicPr>
        <p:blipFill rotWithShape="1">
          <a:blip r:embed="rId4">
            <a:alphaModFix/>
          </a:blip>
          <a:srcRect/>
          <a:stretch/>
        </p:blipFill>
        <p:spPr>
          <a:xfrm>
            <a:off x="838200" y="1340998"/>
            <a:ext cx="6532524" cy="4351338"/>
          </a:xfrm>
          <a:prstGeom prst="rect">
            <a:avLst/>
          </a:prstGeom>
          <a:noFill/>
          <a:ln>
            <a:noFill/>
          </a:ln>
        </p:spPr>
      </p:pic>
      <p:pic>
        <p:nvPicPr>
          <p:cNvPr id="365" name="Google Shape;365;p30"/>
          <p:cNvPicPr preferRelativeResize="0"/>
          <p:nvPr/>
        </p:nvPicPr>
        <p:blipFill rotWithShape="1">
          <a:blip r:embed="rId5">
            <a:alphaModFix/>
          </a:blip>
          <a:srcRect/>
          <a:stretch/>
        </p:blipFill>
        <p:spPr>
          <a:xfrm>
            <a:off x="1203235" y="5814219"/>
            <a:ext cx="9035055" cy="725487"/>
          </a:xfrm>
          <a:prstGeom prst="rect">
            <a:avLst/>
          </a:prstGeom>
          <a:noFill/>
          <a:ln>
            <a:noFill/>
          </a:ln>
        </p:spPr>
      </p:pic>
      <p:pic>
        <p:nvPicPr>
          <p:cNvPr id="3" name="Bildobjekt 2">
            <a:extLst>
              <a:ext uri="{FF2B5EF4-FFF2-40B4-BE49-F238E27FC236}">
                <a16:creationId xmlns:a16="http://schemas.microsoft.com/office/drawing/2014/main" id="{59A23C06-08A9-0377-005E-393F0B52CD83}"/>
              </a:ext>
            </a:extLst>
          </p:cNvPr>
          <p:cNvPicPr>
            <a:picLocks noChangeAspect="1"/>
          </p:cNvPicPr>
          <p:nvPr/>
        </p:nvPicPr>
        <p:blipFill rotWithShape="1">
          <a:blip r:embed="rId6"/>
          <a:srcRect l="583" t="24652" r="80527" b="46815"/>
          <a:stretch/>
        </p:blipFill>
        <p:spPr>
          <a:xfrm>
            <a:off x="8636000" y="1340998"/>
            <a:ext cx="2702689" cy="2296282"/>
          </a:xfrm>
          <a:prstGeom prst="rect">
            <a:avLst/>
          </a:prstGeom>
        </p:spPr>
      </p:pic>
    </p:spTree>
    <p:extLst>
      <p:ext uri="{BB962C8B-B14F-4D97-AF65-F5344CB8AC3E}">
        <p14:creationId xmlns:p14="http://schemas.microsoft.com/office/powerpoint/2010/main" val="41090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975344" y="703386"/>
            <a:ext cx="5117694" cy="1055077"/>
          </a:xfrm>
        </p:spPr>
        <p:txBody>
          <a:bodyPr>
            <a:normAutofit fontScale="90000"/>
          </a:bodyPr>
          <a:lstStyle/>
          <a:p>
            <a:pPr eaLnBrk="1" hangingPunct="1"/>
            <a:br>
              <a:rPr lang="en-US" altLang="sv-SE" dirty="0">
                <a:solidFill>
                  <a:srgbClr val="1A1FEA"/>
                </a:solidFill>
              </a:rPr>
            </a:br>
            <a:r>
              <a:rPr lang="en-US" altLang="sv-SE" dirty="0" err="1">
                <a:solidFill>
                  <a:srgbClr val="1A1FEA"/>
                </a:solidFill>
              </a:rPr>
              <a:t>Kontinuerlig</a:t>
            </a:r>
            <a:r>
              <a:rPr lang="en-US" altLang="sv-SE" dirty="0">
                <a:solidFill>
                  <a:srgbClr val="1A1FEA"/>
                </a:solidFill>
              </a:rPr>
              <a:t> </a:t>
            </a:r>
            <a:r>
              <a:rPr lang="en-US" altLang="sv-SE" dirty="0" err="1">
                <a:solidFill>
                  <a:srgbClr val="1A1FEA"/>
                </a:solidFill>
              </a:rPr>
              <a:t>dränering</a:t>
            </a:r>
            <a:r>
              <a:rPr lang="en-US" altLang="sv-SE" dirty="0">
                <a:solidFill>
                  <a:srgbClr val="1A1FEA"/>
                </a:solidFill>
              </a:rPr>
              <a:t> </a:t>
            </a:r>
            <a:r>
              <a:rPr lang="en-US" altLang="sv-SE" dirty="0" err="1">
                <a:solidFill>
                  <a:srgbClr val="1A1FEA"/>
                </a:solidFill>
              </a:rPr>
              <a:t>i</a:t>
            </a:r>
            <a:r>
              <a:rPr lang="en-US" altLang="sv-SE" dirty="0">
                <a:solidFill>
                  <a:srgbClr val="1A1FEA"/>
                </a:solidFill>
              </a:rPr>
              <a:t> </a:t>
            </a:r>
            <a:r>
              <a:rPr lang="en-US" altLang="sv-SE" dirty="0" err="1">
                <a:solidFill>
                  <a:srgbClr val="1A1FEA"/>
                </a:solidFill>
              </a:rPr>
              <a:t>urinuppsamlingspåse</a:t>
            </a:r>
            <a:endParaRPr lang="en-US" altLang="sv-SE" dirty="0">
              <a:solidFill>
                <a:srgbClr val="1A1FEA"/>
              </a:solidFill>
            </a:endParaRPr>
          </a:p>
        </p:txBody>
      </p:sp>
      <p:sp>
        <p:nvSpPr>
          <p:cNvPr id="44035" name="Rectangle 3"/>
          <p:cNvSpPr>
            <a:spLocks noGrp="1" noChangeArrowheads="1"/>
          </p:cNvSpPr>
          <p:nvPr>
            <p:ph type="body" idx="1"/>
          </p:nvPr>
        </p:nvSpPr>
        <p:spPr>
          <a:xfrm>
            <a:off x="1974927" y="2431967"/>
            <a:ext cx="8005396" cy="3798277"/>
          </a:xfrm>
        </p:spPr>
        <p:txBody>
          <a:bodyPr/>
          <a:lstStyle/>
          <a:p>
            <a:pPr eaLnBrk="1" hangingPunct="1"/>
            <a:endParaRPr lang="en-US" altLang="sv-SE" dirty="0"/>
          </a:p>
          <a:p>
            <a:pPr eaLnBrk="1" hangingPunct="1"/>
            <a:r>
              <a:rPr lang="en-US" altLang="sv-SE" sz="2585" dirty="0" err="1">
                <a:solidFill>
                  <a:srgbClr val="1A1FEA"/>
                </a:solidFill>
              </a:rPr>
              <a:t>Fixering</a:t>
            </a:r>
            <a:r>
              <a:rPr lang="en-US" altLang="sv-SE" sz="2585" dirty="0">
                <a:solidFill>
                  <a:srgbClr val="1A1FEA"/>
                </a:solidFill>
              </a:rPr>
              <a:t> </a:t>
            </a:r>
            <a:r>
              <a:rPr lang="en-US" altLang="sv-SE" sz="2585" dirty="0" err="1">
                <a:solidFill>
                  <a:srgbClr val="1A1FEA"/>
                </a:solidFill>
              </a:rPr>
              <a:t>av</a:t>
            </a:r>
            <a:r>
              <a:rPr lang="en-US" altLang="sv-SE" sz="2585" dirty="0">
                <a:solidFill>
                  <a:srgbClr val="1A1FEA"/>
                </a:solidFill>
              </a:rPr>
              <a:t> </a:t>
            </a:r>
            <a:r>
              <a:rPr lang="en-US" altLang="sv-SE" sz="2585" dirty="0" err="1">
                <a:solidFill>
                  <a:srgbClr val="1A1FEA"/>
                </a:solidFill>
              </a:rPr>
              <a:t>påse</a:t>
            </a:r>
            <a:endParaRPr lang="en-US" altLang="sv-SE" sz="2585" dirty="0"/>
          </a:p>
          <a:p>
            <a:pPr eaLnBrk="1" hangingPunct="1"/>
            <a:r>
              <a:rPr lang="en-US" altLang="sv-SE" sz="2585" dirty="0" err="1"/>
              <a:t>Lår</a:t>
            </a:r>
            <a:r>
              <a:rPr lang="en-US" altLang="sv-SE" sz="2585" dirty="0"/>
              <a:t>, </a:t>
            </a:r>
            <a:r>
              <a:rPr lang="en-US" altLang="sv-SE" sz="2585" dirty="0" err="1"/>
              <a:t>vad</a:t>
            </a:r>
            <a:r>
              <a:rPr lang="en-US" altLang="sv-SE" sz="2585" dirty="0"/>
              <a:t>, </a:t>
            </a:r>
            <a:r>
              <a:rPr lang="en-US" altLang="sv-SE" sz="2585" dirty="0" err="1"/>
              <a:t>stol</a:t>
            </a:r>
            <a:r>
              <a:rPr lang="en-US" altLang="sv-SE" sz="2585" dirty="0"/>
              <a:t>, </a:t>
            </a:r>
            <a:r>
              <a:rPr lang="en-US" altLang="sv-SE" sz="2585" dirty="0" err="1"/>
              <a:t>säng</a:t>
            </a:r>
            <a:r>
              <a:rPr lang="en-US" altLang="sv-SE" sz="2585" dirty="0"/>
              <a:t>…</a:t>
            </a:r>
          </a:p>
          <a:p>
            <a:pPr eaLnBrk="1" hangingPunct="1"/>
            <a:endParaRPr lang="en-US" altLang="sv-SE" sz="2585" dirty="0"/>
          </a:p>
          <a:p>
            <a:pPr eaLnBrk="1" hangingPunct="1"/>
            <a:r>
              <a:rPr lang="en-US" altLang="sv-SE" sz="2585" dirty="0" err="1"/>
              <a:t>Ficka</a:t>
            </a:r>
            <a:r>
              <a:rPr lang="en-US" altLang="sv-SE" sz="2585" dirty="0"/>
              <a:t>, band, </a:t>
            </a:r>
            <a:r>
              <a:rPr lang="en-US" altLang="sv-SE" sz="2585" dirty="0" err="1"/>
              <a:t>byxben</a:t>
            </a:r>
            <a:r>
              <a:rPr lang="en-US" altLang="sv-SE" sz="2585" dirty="0"/>
              <a:t>…</a:t>
            </a:r>
          </a:p>
          <a:p>
            <a:pPr eaLnBrk="1" hangingPunct="1"/>
            <a:endParaRPr lang="en-US" altLang="sv-SE" dirty="0"/>
          </a:p>
          <a:p>
            <a:pPr eaLnBrk="1" hangingPunct="1"/>
            <a:endParaRPr lang="en-US" altLang="sv-SE" dirty="0"/>
          </a:p>
        </p:txBody>
      </p:sp>
      <p:pic>
        <p:nvPicPr>
          <p:cNvPr id="44036" name="Picture 2" descr="Man med linne och kalsonger. En slang och urinuppsamlingspåse syns på högra benet."/>
          <p:cNvPicPr>
            <a:picLocks noChangeAspect="1" noChangeArrowheads="1"/>
          </p:cNvPicPr>
          <p:nvPr/>
        </p:nvPicPr>
        <p:blipFill>
          <a:blip r:embed="rId2" cstate="print"/>
          <a:srcRect/>
          <a:stretch>
            <a:fillRect/>
          </a:stretch>
        </p:blipFill>
        <p:spPr bwMode="auto">
          <a:xfrm>
            <a:off x="5298374" y="2431973"/>
            <a:ext cx="1582615" cy="3631223"/>
          </a:xfrm>
          <a:prstGeom prst="rect">
            <a:avLst/>
          </a:prstGeom>
          <a:noFill/>
          <a:ln w="9525">
            <a:noFill/>
            <a:miter lim="800000"/>
            <a:headEnd/>
            <a:tailEnd/>
          </a:ln>
        </p:spPr>
      </p:pic>
      <p:pic>
        <p:nvPicPr>
          <p:cNvPr id="5" name="Bildobjekt 4" descr="urinuppsamlingspåse.png"/>
          <p:cNvPicPr>
            <a:picLocks noChangeAspect="1"/>
          </p:cNvPicPr>
          <p:nvPr/>
        </p:nvPicPr>
        <p:blipFill>
          <a:blip r:embed="rId3" cstate="print"/>
          <a:stretch>
            <a:fillRect/>
          </a:stretch>
        </p:blipFill>
        <p:spPr>
          <a:xfrm>
            <a:off x="7159505" y="371430"/>
            <a:ext cx="2060537" cy="2060537"/>
          </a:xfrm>
          <a:prstGeom prst="rect">
            <a:avLst/>
          </a:prstGeom>
        </p:spPr>
      </p:pic>
      <p:pic>
        <p:nvPicPr>
          <p:cNvPr id="3074" name="Picture 2">
            <a:extLst>
              <a:ext uri="{FF2B5EF4-FFF2-40B4-BE49-F238E27FC236}">
                <a16:creationId xmlns:a16="http://schemas.microsoft.com/office/drawing/2014/main" id="{BA99D411-ED27-4E9E-A74E-345622A5B6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8331" y="3601916"/>
            <a:ext cx="23812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03245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055936" y="474784"/>
            <a:ext cx="7678615" cy="844062"/>
          </a:xfrm>
        </p:spPr>
        <p:txBody>
          <a:bodyPr>
            <a:normAutofit fontScale="90000"/>
          </a:bodyPr>
          <a:lstStyle/>
          <a:p>
            <a:pPr eaLnBrk="1" hangingPunct="1"/>
            <a:r>
              <a:rPr lang="en-US" altLang="sv-SE">
                <a:solidFill>
                  <a:srgbClr val="0033CC"/>
                </a:solidFill>
              </a:rPr>
              <a:t>Intermittent tömning  (Blåsträning)</a:t>
            </a:r>
          </a:p>
        </p:txBody>
      </p:sp>
      <p:sp>
        <p:nvSpPr>
          <p:cNvPr id="41987" name="Rectangle 3"/>
          <p:cNvSpPr>
            <a:spLocks noGrp="1" noChangeArrowheads="1"/>
          </p:cNvSpPr>
          <p:nvPr>
            <p:ph type="body" idx="1"/>
          </p:nvPr>
        </p:nvSpPr>
        <p:spPr/>
        <p:txBody>
          <a:bodyPr/>
          <a:lstStyle/>
          <a:p>
            <a:pPr eaLnBrk="1" hangingPunct="1"/>
            <a:endParaRPr lang="en-US" altLang="sv-SE" dirty="0"/>
          </a:p>
          <a:p>
            <a:pPr eaLnBrk="1" hangingPunct="1"/>
            <a:r>
              <a:rPr lang="en-US" altLang="sv-SE" sz="2585" dirty="0"/>
              <a:t>Vid </a:t>
            </a:r>
            <a:r>
              <a:rPr lang="en-US" altLang="sv-SE" sz="2585" dirty="0" err="1"/>
              <a:t>tömningsbehov</a:t>
            </a:r>
            <a:r>
              <a:rPr lang="en-US" altLang="sv-SE" sz="2585" dirty="0"/>
              <a:t> </a:t>
            </a:r>
          </a:p>
          <a:p>
            <a:pPr eaLnBrk="1" hangingPunct="1"/>
            <a:r>
              <a:rPr lang="en-US" altLang="sv-SE" sz="2585" dirty="0"/>
              <a:t>          </a:t>
            </a:r>
            <a:r>
              <a:rPr lang="en-US" altLang="sv-SE" sz="2585" dirty="0" err="1"/>
              <a:t>eller</a:t>
            </a:r>
            <a:endParaRPr lang="en-US" altLang="sv-SE" sz="2585" dirty="0"/>
          </a:p>
          <a:p>
            <a:pPr eaLnBrk="1" hangingPunct="1"/>
            <a:r>
              <a:rPr lang="en-US" altLang="sv-SE" sz="2585" dirty="0"/>
              <a:t> 3-4 </a:t>
            </a:r>
            <a:r>
              <a:rPr lang="en-US" altLang="sv-SE" sz="2585" dirty="0" err="1"/>
              <a:t>timmars</a:t>
            </a:r>
            <a:r>
              <a:rPr lang="en-US" altLang="sv-SE" sz="2585" dirty="0"/>
              <a:t> </a:t>
            </a:r>
            <a:r>
              <a:rPr lang="en-US" altLang="sv-SE" sz="2585" dirty="0" err="1"/>
              <a:t>intervall</a:t>
            </a:r>
            <a:endParaRPr lang="en-US" altLang="sv-SE" sz="2585" dirty="0"/>
          </a:p>
          <a:p>
            <a:pPr eaLnBrk="1" hangingPunct="1"/>
            <a:r>
              <a:rPr lang="en-US" altLang="sv-SE" sz="2585" dirty="0"/>
              <a:t>          </a:t>
            </a:r>
            <a:r>
              <a:rPr lang="en-US" altLang="sv-SE" sz="2585" dirty="0" err="1"/>
              <a:t>eller</a:t>
            </a:r>
            <a:endParaRPr lang="en-US" altLang="sv-SE" sz="2585" dirty="0"/>
          </a:p>
          <a:p>
            <a:pPr eaLnBrk="1" hangingPunct="1"/>
            <a:r>
              <a:rPr lang="en-US" altLang="sv-SE" sz="2585" dirty="0"/>
              <a:t>max 400 ml </a:t>
            </a:r>
            <a:r>
              <a:rPr lang="en-US" altLang="sv-SE" sz="2585" dirty="0" err="1"/>
              <a:t>i</a:t>
            </a:r>
            <a:r>
              <a:rPr lang="en-US" altLang="sv-SE" sz="2585" dirty="0"/>
              <a:t> </a:t>
            </a:r>
            <a:r>
              <a:rPr lang="en-US" altLang="sv-SE" sz="2585" dirty="0" err="1"/>
              <a:t>blåsan</a:t>
            </a:r>
            <a:r>
              <a:rPr lang="en-US" altLang="sv-SE" dirty="0"/>
              <a:t> </a:t>
            </a:r>
          </a:p>
        </p:txBody>
      </p:sp>
      <p:pic>
        <p:nvPicPr>
          <p:cNvPr id="41988" name="Picture 2" descr="http://www.papyrus.com/MEDIA_CustomProductCatalog/m2170167_small_supplies_581310_small.jpg">
            <a:hlinkClick r:id="rId2"/>
          </p:cNvPr>
          <p:cNvPicPr>
            <a:picLocks noChangeAspect="1" noChangeArrowheads="1"/>
          </p:cNvPicPr>
          <p:nvPr/>
        </p:nvPicPr>
        <p:blipFill>
          <a:blip r:embed="rId3" cstate="print"/>
          <a:srcRect/>
          <a:stretch>
            <a:fillRect/>
          </a:stretch>
        </p:blipFill>
        <p:spPr bwMode="auto">
          <a:xfrm>
            <a:off x="5630008" y="1833204"/>
            <a:ext cx="3742592" cy="3988777"/>
          </a:xfrm>
          <a:prstGeom prst="rect">
            <a:avLst/>
          </a:prstGeom>
          <a:noFill/>
          <a:ln w="9525">
            <a:noFill/>
            <a:miter lim="800000"/>
            <a:headEnd/>
            <a:tailEnd/>
          </a:ln>
        </p:spPr>
      </p:pic>
      <p:sp>
        <p:nvSpPr>
          <p:cNvPr id="41989" name="textruta 5"/>
          <p:cNvSpPr txBox="1">
            <a:spLocks noChangeArrowheads="1"/>
          </p:cNvSpPr>
          <p:nvPr/>
        </p:nvSpPr>
        <p:spPr bwMode="auto">
          <a:xfrm>
            <a:off x="7647742" y="5156692"/>
            <a:ext cx="1370888" cy="348109"/>
          </a:xfrm>
          <a:prstGeom prst="rect">
            <a:avLst/>
          </a:prstGeom>
          <a:noFill/>
          <a:ln w="9525">
            <a:noFill/>
            <a:miter lim="800000"/>
            <a:headEnd/>
            <a:tailEnd/>
          </a:ln>
        </p:spPr>
        <p:txBody>
          <a:bodyPr wrap="none">
            <a:spAutoFit/>
          </a:bodyPr>
          <a:lstStyle/>
          <a:p>
            <a:r>
              <a:rPr lang="sv-SE" altLang="sv-SE" sz="1662"/>
              <a:t>Kateterventil</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1" name="Object 2"/>
          <p:cNvGraphicFramePr>
            <a:graphicFrameLocks noChangeAspect="1"/>
          </p:cNvGraphicFramePr>
          <p:nvPr/>
        </p:nvGraphicFramePr>
        <p:xfrm>
          <a:off x="2971802" y="703386"/>
          <a:ext cx="6129704" cy="5317881"/>
        </p:xfrm>
        <a:graphic>
          <a:graphicData uri="http://schemas.openxmlformats.org/presentationml/2006/ole">
            <mc:AlternateContent xmlns:mc="http://schemas.openxmlformats.org/markup-compatibility/2006">
              <mc:Choice xmlns:v="urn:schemas-microsoft-com:vml" Requires="v">
                <p:oleObj name="Bild" r:id="rId2" imgW="3429000" imgH="4953000" progId="PowerPoint.Slide.8">
                  <p:embed/>
                </p:oleObj>
              </mc:Choice>
              <mc:Fallback>
                <p:oleObj name="Bild" r:id="rId2" imgW="3429000" imgH="4953000" progId="PowerPoint.Slide.8">
                  <p:embed/>
                  <p:pic>
                    <p:nvPicPr>
                      <p:cNvPr id="43011"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2" y="703386"/>
                        <a:ext cx="6129704" cy="5317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9"/>
        <p:cNvGrpSpPr/>
        <p:nvPr/>
      </p:nvGrpSpPr>
      <p:grpSpPr>
        <a:xfrm>
          <a:off x="0" y="0"/>
          <a:ext cx="0" cy="0"/>
          <a:chOff x="0" y="0"/>
          <a:chExt cx="0" cy="0"/>
        </a:xfrm>
      </p:grpSpPr>
      <p:sp useBgFill="1">
        <p:nvSpPr>
          <p:cNvPr id="377" name="Rectangle 376">
            <a:extLst>
              <a:ext uri="{FF2B5EF4-FFF2-40B4-BE49-F238E27FC236}">
                <a16:creationId xmlns:a16="http://schemas.microsoft.com/office/drawing/2014/main" id="{AA866F0E-F54B-4BF5-8A88-7D97BD45F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Freeform: Shape 378">
            <a:extLst>
              <a:ext uri="{FF2B5EF4-FFF2-40B4-BE49-F238E27FC236}">
                <a16:creationId xmlns:a16="http://schemas.microsoft.com/office/drawing/2014/main" id="{8229EC50-E910-4AE2-9EEA-604A81EF6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941221 w 12192000"/>
              <a:gd name="connsiteY0" fmla="*/ 2015186 h 6858000"/>
              <a:gd name="connsiteX1" fmla="*/ 6907857 w 12192000"/>
              <a:gd name="connsiteY1" fmla="*/ 2033351 h 6858000"/>
              <a:gd name="connsiteX2" fmla="*/ 7093700 w 12192000"/>
              <a:gd name="connsiteY2" fmla="*/ 2101457 h 6858000"/>
              <a:gd name="connsiteX3" fmla="*/ 6803079 w 12192000"/>
              <a:gd name="connsiteY3" fmla="*/ 2065612 h 6858000"/>
              <a:gd name="connsiteX4" fmla="*/ 6798115 w 12192000"/>
              <a:gd name="connsiteY4" fmla="*/ 2088772 h 6858000"/>
              <a:gd name="connsiteX5" fmla="*/ 7128167 w 12192000"/>
              <a:gd name="connsiteY5" fmla="*/ 2176455 h 6858000"/>
              <a:gd name="connsiteX6" fmla="*/ 7098663 w 12192000"/>
              <a:gd name="connsiteY6" fmla="*/ 2189968 h 6858000"/>
              <a:gd name="connsiteX7" fmla="*/ 6923298 w 12192000"/>
              <a:gd name="connsiteY7" fmla="*/ 2156052 h 6858000"/>
              <a:gd name="connsiteX8" fmla="*/ 6888004 w 12192000"/>
              <a:gd name="connsiteY8" fmla="*/ 2164875 h 6858000"/>
              <a:gd name="connsiteX9" fmla="*/ 6905375 w 12192000"/>
              <a:gd name="connsiteY9" fmla="*/ 2205958 h 6858000"/>
              <a:gd name="connsiteX10" fmla="*/ 6981477 w 12192000"/>
              <a:gd name="connsiteY10" fmla="*/ 2221951 h 6858000"/>
              <a:gd name="connsiteX11" fmla="*/ 7100043 w 12192000"/>
              <a:gd name="connsiteY11" fmla="*/ 2318459 h 6858000"/>
              <a:gd name="connsiteX12" fmla="*/ 6920540 w 12192000"/>
              <a:gd name="connsiteY12" fmla="*/ 2306877 h 6858000"/>
              <a:gd name="connsiteX13" fmla="*/ 6888831 w 12192000"/>
              <a:gd name="connsiteY13" fmla="*/ 2330314 h 6858000"/>
              <a:gd name="connsiteX14" fmla="*/ 6876698 w 12192000"/>
              <a:gd name="connsiteY14" fmla="*/ 2360645 h 6858000"/>
              <a:gd name="connsiteX15" fmla="*/ 6807214 w 12192000"/>
              <a:gd name="connsiteY15" fmla="*/ 2385736 h 6858000"/>
              <a:gd name="connsiteX16" fmla="*/ 6916405 w 12192000"/>
              <a:gd name="connsiteY16" fmla="*/ 2413862 h 6858000"/>
              <a:gd name="connsiteX17" fmla="*/ 6799770 w 12192000"/>
              <a:gd name="connsiteY17" fmla="*/ 2413862 h 6858000"/>
              <a:gd name="connsiteX18" fmla="*/ 6665762 w 12192000"/>
              <a:gd name="connsiteY18" fmla="*/ 2394561 h 6858000"/>
              <a:gd name="connsiteX19" fmla="*/ 6522933 w 12192000"/>
              <a:gd name="connsiteY19" fmla="*/ 2400626 h 6858000"/>
              <a:gd name="connsiteX20" fmla="*/ 6237275 w 12192000"/>
              <a:gd name="connsiteY20" fmla="*/ 2365057 h 6858000"/>
              <a:gd name="connsiteX21" fmla="*/ 6101338 w 12192000"/>
              <a:gd name="connsiteY21" fmla="*/ 2367538 h 6858000"/>
              <a:gd name="connsiteX22" fmla="*/ 6857121 w 12192000"/>
              <a:gd name="connsiteY22" fmla="*/ 2606875 h 6858000"/>
              <a:gd name="connsiteX23" fmla="*/ 6818519 w 12192000"/>
              <a:gd name="connsiteY23" fmla="*/ 2659539 h 6858000"/>
              <a:gd name="connsiteX24" fmla="*/ 6976790 w 12192000"/>
              <a:gd name="connsiteY24" fmla="*/ 2716892 h 6858000"/>
              <a:gd name="connsiteX25" fmla="*/ 7015669 w 12192000"/>
              <a:gd name="connsiteY25" fmla="*/ 2773693 h 6858000"/>
              <a:gd name="connsiteX26" fmla="*/ 6966864 w 12192000"/>
              <a:gd name="connsiteY26" fmla="*/ 2768730 h 6858000"/>
              <a:gd name="connsiteX27" fmla="*/ 6924953 w 12192000"/>
              <a:gd name="connsiteY27" fmla="*/ 2779483 h 6858000"/>
              <a:gd name="connsiteX28" fmla="*/ 6942323 w 12192000"/>
              <a:gd name="connsiteY28" fmla="*/ 2851726 h 6858000"/>
              <a:gd name="connsiteX29" fmla="*/ 7165943 w 12192000"/>
              <a:gd name="connsiteY29" fmla="*/ 2944924 h 6858000"/>
              <a:gd name="connsiteX30" fmla="*/ 7186071 w 12192000"/>
              <a:gd name="connsiteY30" fmla="*/ 2975254 h 6858000"/>
              <a:gd name="connsiteX31" fmla="*/ 7159325 w 12192000"/>
              <a:gd name="connsiteY31" fmla="*/ 2996762 h 6858000"/>
              <a:gd name="connsiteX32" fmla="*/ 7087082 w 12192000"/>
              <a:gd name="connsiteY32" fmla="*/ 3007790 h 6858000"/>
              <a:gd name="connsiteX33" fmla="*/ 7188276 w 12192000"/>
              <a:gd name="connsiteY33" fmla="*/ 3111191 h 6858000"/>
              <a:gd name="connsiteX34" fmla="*/ 7225225 w 12192000"/>
              <a:gd name="connsiteY34" fmla="*/ 3139866 h 6858000"/>
              <a:gd name="connsiteX35" fmla="*/ 7288368 w 12192000"/>
              <a:gd name="connsiteY35" fmla="*/ 3184260 h 6858000"/>
              <a:gd name="connsiteX36" fmla="*/ 7289471 w 12192000"/>
              <a:gd name="connsiteY36" fmla="*/ 3197771 h 6858000"/>
              <a:gd name="connsiteX37" fmla="*/ 7203442 w 12192000"/>
              <a:gd name="connsiteY37" fmla="*/ 3245472 h 6858000"/>
              <a:gd name="connsiteX38" fmla="*/ 7048205 w 12192000"/>
              <a:gd name="connsiteY38" fmla="*/ 3232512 h 6858000"/>
              <a:gd name="connsiteX39" fmla="*/ 7277614 w 12192000"/>
              <a:gd name="connsiteY39" fmla="*/ 3303652 h 6858000"/>
              <a:gd name="connsiteX40" fmla="*/ 6535066 w 12192000"/>
              <a:gd name="connsiteY40" fmla="*/ 3134077 h 6858000"/>
              <a:gd name="connsiteX41" fmla="*/ 6582492 w 12192000"/>
              <a:gd name="connsiteY41" fmla="*/ 3178469 h 6858000"/>
              <a:gd name="connsiteX42" fmla="*/ 6842233 w 12192000"/>
              <a:gd name="connsiteY42" fmla="*/ 3295379 h 6858000"/>
              <a:gd name="connsiteX43" fmla="*/ 6915853 w 12192000"/>
              <a:gd name="connsiteY43" fmla="*/ 3368725 h 6858000"/>
              <a:gd name="connsiteX44" fmla="*/ 6993058 w 12192000"/>
              <a:gd name="connsiteY44" fmla="*/ 3409257 h 6858000"/>
              <a:gd name="connsiteX45" fmla="*/ 7101421 w 12192000"/>
              <a:gd name="connsiteY45" fmla="*/ 3408430 h 6858000"/>
              <a:gd name="connsiteX46" fmla="*/ 7178350 w 12192000"/>
              <a:gd name="connsiteY46" fmla="*/ 3470746 h 6858000"/>
              <a:gd name="connsiteX47" fmla="*/ 7098112 w 12192000"/>
              <a:gd name="connsiteY47" fmla="*/ 3483982 h 6858000"/>
              <a:gd name="connsiteX48" fmla="*/ 7004088 w 12192000"/>
              <a:gd name="connsiteY48" fmla="*/ 3473780 h 6858000"/>
              <a:gd name="connsiteX49" fmla="*/ 6801147 w 12192000"/>
              <a:gd name="connsiteY49" fmla="*/ 3477087 h 6858000"/>
              <a:gd name="connsiteX50" fmla="*/ 6684788 w 12192000"/>
              <a:gd name="connsiteY50" fmla="*/ 3489220 h 6858000"/>
              <a:gd name="connsiteX51" fmla="*/ 6417328 w 12192000"/>
              <a:gd name="connsiteY51" fmla="*/ 3468539 h 6858000"/>
              <a:gd name="connsiteX52" fmla="*/ 6433045 w 12192000"/>
              <a:gd name="connsiteY52" fmla="*/ 3521481 h 6858000"/>
              <a:gd name="connsiteX53" fmla="*/ 6423117 w 12192000"/>
              <a:gd name="connsiteY53" fmla="*/ 3567527 h 6858000"/>
              <a:gd name="connsiteX54" fmla="*/ 6419258 w 12192000"/>
              <a:gd name="connsiteY54" fmla="*/ 3667620 h 6858000"/>
              <a:gd name="connsiteX55" fmla="*/ 6421740 w 12192000"/>
              <a:gd name="connsiteY55" fmla="*/ 3683888 h 6858000"/>
              <a:gd name="connsiteX56" fmla="*/ 6361906 w 12192000"/>
              <a:gd name="connsiteY56" fmla="*/ 3694366 h 6858000"/>
              <a:gd name="connsiteX57" fmla="*/ 6718429 w 12192000"/>
              <a:gd name="connsiteY57" fmla="*/ 3902544 h 6858000"/>
              <a:gd name="connsiteX58" fmla="*/ 6480195 w 12192000"/>
              <a:gd name="connsiteY58" fmla="*/ 3849603 h 6858000"/>
              <a:gd name="connsiteX59" fmla="*/ 6447934 w 12192000"/>
              <a:gd name="connsiteY59" fmla="*/ 3937011 h 6858000"/>
              <a:gd name="connsiteX60" fmla="*/ 6559882 w 12192000"/>
              <a:gd name="connsiteY60" fmla="*/ 4014767 h 6858000"/>
              <a:gd name="connsiteX61" fmla="*/ 6601241 w 12192000"/>
              <a:gd name="connsiteY61" fmla="*/ 4168626 h 6858000"/>
              <a:gd name="connsiteX62" fmla="*/ 6581113 w 12192000"/>
              <a:gd name="connsiteY62" fmla="*/ 4309250 h 6858000"/>
              <a:gd name="connsiteX63" fmla="*/ 6533136 w 12192000"/>
              <a:gd name="connsiteY63" fmla="*/ 4353918 h 6858000"/>
              <a:gd name="connsiteX64" fmla="*/ 6463651 w 12192000"/>
              <a:gd name="connsiteY64" fmla="*/ 4434156 h 6858000"/>
              <a:gd name="connsiteX65" fmla="*/ 6420637 w 12192000"/>
              <a:gd name="connsiteY65" fmla="*/ 4483787 h 6858000"/>
              <a:gd name="connsiteX66" fmla="*/ 6271190 w 12192000"/>
              <a:gd name="connsiteY66" fmla="*/ 4464487 h 6858000"/>
              <a:gd name="connsiteX67" fmla="*/ 6470545 w 12192000"/>
              <a:gd name="connsiteY67" fmla="*/ 4590498 h 6858000"/>
              <a:gd name="connsiteX68" fmla="*/ 6308965 w 12192000"/>
              <a:gd name="connsiteY68" fmla="*/ 4574780 h 6858000"/>
              <a:gd name="connsiteX69" fmla="*/ 6256301 w 12192000"/>
              <a:gd name="connsiteY69" fmla="*/ 4583603 h 6858000"/>
              <a:gd name="connsiteX70" fmla="*/ 6286354 w 12192000"/>
              <a:gd name="connsiteY70" fmla="*/ 4624412 h 6858000"/>
              <a:gd name="connsiteX71" fmla="*/ 6404920 w 12192000"/>
              <a:gd name="connsiteY71" fmla="*/ 4693621 h 6858000"/>
              <a:gd name="connsiteX72" fmla="*/ 6649220 w 12192000"/>
              <a:gd name="connsiteY72" fmla="*/ 4881120 h 6858000"/>
              <a:gd name="connsiteX73" fmla="*/ 6412640 w 12192000"/>
              <a:gd name="connsiteY73" fmla="*/ 4795092 h 6858000"/>
              <a:gd name="connsiteX74" fmla="*/ 6661902 w 12192000"/>
              <a:gd name="connsiteY74" fmla="*/ 4987828 h 6858000"/>
              <a:gd name="connsiteX75" fmla="*/ 6717325 w 12192000"/>
              <a:gd name="connsiteY75" fmla="*/ 5051798 h 6858000"/>
              <a:gd name="connsiteX76" fmla="*/ 6829272 w 12192000"/>
              <a:gd name="connsiteY76" fmla="*/ 5210619 h 6858000"/>
              <a:gd name="connsiteX77" fmla="*/ 6823757 w 12192000"/>
              <a:gd name="connsiteY77" fmla="*/ 5228542 h 6858000"/>
              <a:gd name="connsiteX78" fmla="*/ 6694439 w 12192000"/>
              <a:gd name="connsiteY78" fmla="*/ 5202899 h 6858000"/>
              <a:gd name="connsiteX79" fmla="*/ 6862085 w 12192000"/>
              <a:gd name="connsiteY79" fmla="*/ 5336355 h 6858000"/>
              <a:gd name="connsiteX80" fmla="*/ 7035246 w 12192000"/>
              <a:gd name="connsiteY80" fmla="*/ 5438926 h 6858000"/>
              <a:gd name="connsiteX81" fmla="*/ 6912268 w 12192000"/>
              <a:gd name="connsiteY81" fmla="*/ 5423210 h 6858000"/>
              <a:gd name="connsiteX82" fmla="*/ 6743244 w 12192000"/>
              <a:gd name="connsiteY82" fmla="*/ 5364479 h 6858000"/>
              <a:gd name="connsiteX83" fmla="*/ 6684513 w 12192000"/>
              <a:gd name="connsiteY83" fmla="*/ 5386538 h 6858000"/>
              <a:gd name="connsiteX84" fmla="*/ 6844713 w 12192000"/>
              <a:gd name="connsiteY84" fmla="*/ 5483595 h 6858000"/>
              <a:gd name="connsiteX85" fmla="*/ 6936533 w 12192000"/>
              <a:gd name="connsiteY85" fmla="*/ 5528541 h 6858000"/>
              <a:gd name="connsiteX86" fmla="*/ 6973204 w 12192000"/>
              <a:gd name="connsiteY86" fmla="*/ 5563007 h 6858000"/>
              <a:gd name="connsiteX87" fmla="*/ 7077983 w 12192000"/>
              <a:gd name="connsiteY87" fmla="*/ 5685983 h 6858000"/>
              <a:gd name="connsiteX88" fmla="*/ 7385702 w 12192000"/>
              <a:gd name="connsiteY88" fmla="*/ 5820265 h 6858000"/>
              <a:gd name="connsiteX89" fmla="*/ 7673565 w 12192000"/>
              <a:gd name="connsiteY89" fmla="*/ 5987085 h 6858000"/>
              <a:gd name="connsiteX90" fmla="*/ 7898289 w 12192000"/>
              <a:gd name="connsiteY90" fmla="*/ 6091035 h 6858000"/>
              <a:gd name="connsiteX91" fmla="*/ 8466299 w 12192000"/>
              <a:gd name="connsiteY91" fmla="*/ 6224765 h 6858000"/>
              <a:gd name="connsiteX92" fmla="*/ 10620599 w 12192000"/>
              <a:gd name="connsiteY92" fmla="*/ 5317605 h 6858000"/>
              <a:gd name="connsiteX93" fmla="*/ 10647894 w 12192000"/>
              <a:gd name="connsiteY93" fmla="*/ 5290581 h 6858000"/>
              <a:gd name="connsiteX94" fmla="*/ 10752398 w 12192000"/>
              <a:gd name="connsiteY94" fmla="*/ 5188838 h 6858000"/>
              <a:gd name="connsiteX95" fmla="*/ 10841186 w 12192000"/>
              <a:gd name="connsiteY95" fmla="*/ 5097293 h 6858000"/>
              <a:gd name="connsiteX96" fmla="*/ 10794861 w 12192000"/>
              <a:gd name="connsiteY96" fmla="*/ 5066412 h 6858000"/>
              <a:gd name="connsiteX97" fmla="*/ 10857454 w 12192000"/>
              <a:gd name="connsiteY97" fmla="*/ 4979004 h 6858000"/>
              <a:gd name="connsiteX98" fmla="*/ 11056532 w 12192000"/>
              <a:gd name="connsiteY98" fmla="*/ 4709613 h 6858000"/>
              <a:gd name="connsiteX99" fmla="*/ 11143939 w 12192000"/>
              <a:gd name="connsiteY99" fmla="*/ 4650332 h 6858000"/>
              <a:gd name="connsiteX100" fmla="*/ 11250372 w 12192000"/>
              <a:gd name="connsiteY100" fmla="*/ 4501160 h 6858000"/>
              <a:gd name="connsiteX101" fmla="*/ 11265538 w 12192000"/>
              <a:gd name="connsiteY101" fmla="*/ 4466694 h 6858000"/>
              <a:gd name="connsiteX102" fmla="*/ 11243755 w 12192000"/>
              <a:gd name="connsiteY102" fmla="*/ 4422850 h 6858000"/>
              <a:gd name="connsiteX103" fmla="*/ 11227486 w 12192000"/>
              <a:gd name="connsiteY103" fmla="*/ 4378734 h 6858000"/>
              <a:gd name="connsiteX104" fmla="*/ 11248718 w 12192000"/>
              <a:gd name="connsiteY104" fmla="*/ 4365774 h 6858000"/>
              <a:gd name="connsiteX105" fmla="*/ 11385204 w 12192000"/>
              <a:gd name="connsiteY105" fmla="*/ 4343440 h 6858000"/>
              <a:gd name="connsiteX106" fmla="*/ 11306070 w 12192000"/>
              <a:gd name="connsiteY106" fmla="*/ 4259618 h 6858000"/>
              <a:gd name="connsiteX107" fmla="*/ 11166550 w 12192000"/>
              <a:gd name="connsiteY107" fmla="*/ 4134711 h 6858000"/>
              <a:gd name="connsiteX108" fmla="*/ 11103130 w 12192000"/>
              <a:gd name="connsiteY108" fmla="*/ 4045924 h 6858000"/>
              <a:gd name="connsiteX109" fmla="*/ 11095686 w 12192000"/>
              <a:gd name="connsiteY109" fmla="*/ 3966514 h 6858000"/>
              <a:gd name="connsiteX110" fmla="*/ 10971054 w 12192000"/>
              <a:gd name="connsiteY110" fmla="*/ 3919640 h 6858000"/>
              <a:gd name="connsiteX111" fmla="*/ 11088241 w 12192000"/>
              <a:gd name="connsiteY111" fmla="*/ 3751718 h 6858000"/>
              <a:gd name="connsiteX112" fmla="*/ 11100098 w 12192000"/>
              <a:gd name="connsiteY112" fmla="*/ 3716977 h 6858000"/>
              <a:gd name="connsiteX113" fmla="*/ 11029786 w 12192000"/>
              <a:gd name="connsiteY113" fmla="*/ 3592621 h 6858000"/>
              <a:gd name="connsiteX114" fmla="*/ 11018206 w 12192000"/>
              <a:gd name="connsiteY114" fmla="*/ 3572767 h 6858000"/>
              <a:gd name="connsiteX115" fmla="*/ 10992287 w 12192000"/>
              <a:gd name="connsiteY115" fmla="*/ 3533061 h 6858000"/>
              <a:gd name="connsiteX116" fmla="*/ 10917838 w 12192000"/>
              <a:gd name="connsiteY116" fmla="*/ 3523410 h 6858000"/>
              <a:gd name="connsiteX117" fmla="*/ 10956441 w 12192000"/>
              <a:gd name="connsiteY117" fmla="*/ 3495287 h 6858000"/>
              <a:gd name="connsiteX118" fmla="*/ 11031442 w 12192000"/>
              <a:gd name="connsiteY118" fmla="*/ 3400159 h 6858000"/>
              <a:gd name="connsiteX119" fmla="*/ 10981533 w 12192000"/>
              <a:gd name="connsiteY119" fmla="*/ 3309166 h 6858000"/>
              <a:gd name="connsiteX120" fmla="*/ 10978225 w 12192000"/>
              <a:gd name="connsiteY120" fmla="*/ 3258982 h 6858000"/>
              <a:gd name="connsiteX121" fmla="*/ 11062322 w 12192000"/>
              <a:gd name="connsiteY121" fmla="*/ 3194737 h 6858000"/>
              <a:gd name="connsiteX122" fmla="*/ 11125742 w 12192000"/>
              <a:gd name="connsiteY122" fmla="*/ 3169370 h 6858000"/>
              <a:gd name="connsiteX123" fmla="*/ 11154968 w 12192000"/>
              <a:gd name="connsiteY123" fmla="*/ 3132974 h 6858000"/>
              <a:gd name="connsiteX124" fmla="*/ 11120502 w 12192000"/>
              <a:gd name="connsiteY124" fmla="*/ 3102642 h 6858000"/>
              <a:gd name="connsiteX125" fmla="*/ 10967470 w 12192000"/>
              <a:gd name="connsiteY125" fmla="*/ 3030401 h 6858000"/>
              <a:gd name="connsiteX126" fmla="*/ 11049914 w 12192000"/>
              <a:gd name="connsiteY126" fmla="*/ 2970015 h 6858000"/>
              <a:gd name="connsiteX127" fmla="*/ 10618944 w 12192000"/>
              <a:gd name="connsiteY127" fmla="*/ 2685183 h 6858000"/>
              <a:gd name="connsiteX128" fmla="*/ 10566830 w 12192000"/>
              <a:gd name="connsiteY128" fmla="*/ 2641617 h 6858000"/>
              <a:gd name="connsiteX129" fmla="*/ 10290271 w 12192000"/>
              <a:gd name="connsiteY129" fmla="*/ 2536011 h 6858000"/>
              <a:gd name="connsiteX130" fmla="*/ 10005715 w 12192000"/>
              <a:gd name="connsiteY130" fmla="*/ 2461288 h 6858000"/>
              <a:gd name="connsiteX131" fmla="*/ 10203414 w 12192000"/>
              <a:gd name="connsiteY131" fmla="*/ 2303568 h 6858000"/>
              <a:gd name="connsiteX132" fmla="*/ 9901487 w 12192000"/>
              <a:gd name="connsiteY132" fmla="*/ 2266895 h 6858000"/>
              <a:gd name="connsiteX133" fmla="*/ 9871984 w 12192000"/>
              <a:gd name="connsiteY133" fmla="*/ 2267999 h 6858000"/>
              <a:gd name="connsiteX134" fmla="*/ 9279158 w 12192000"/>
              <a:gd name="connsiteY134" fmla="*/ 2243734 h 6858000"/>
              <a:gd name="connsiteX135" fmla="*/ 8429350 w 12192000"/>
              <a:gd name="connsiteY135" fmla="*/ 2163219 h 6858000"/>
              <a:gd name="connsiteX136" fmla="*/ 7725955 w 12192000"/>
              <a:gd name="connsiteY136" fmla="*/ 2114967 h 6858000"/>
              <a:gd name="connsiteX137" fmla="*/ 6977065 w 12192000"/>
              <a:gd name="connsiteY137" fmla="*/ 2021218 h 6858000"/>
              <a:gd name="connsiteX138" fmla="*/ 6941221 w 12192000"/>
              <a:gd name="connsiteY138" fmla="*/ 201518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6941221" y="2015186"/>
                </a:moveTo>
                <a:cubicBezTo>
                  <a:pt x="6929158" y="2014876"/>
                  <a:pt x="6917508" y="2018599"/>
                  <a:pt x="6907857" y="2033351"/>
                </a:cubicBezTo>
                <a:cubicBezTo>
                  <a:pt x="6959143" y="2072228"/>
                  <a:pt x="7024491" y="2057614"/>
                  <a:pt x="7093700" y="2101457"/>
                </a:cubicBezTo>
                <a:cubicBezTo>
                  <a:pt x="6981202" y="2087669"/>
                  <a:pt x="6892139" y="2076639"/>
                  <a:pt x="6803079" y="2065612"/>
                </a:cubicBezTo>
                <a:cubicBezTo>
                  <a:pt x="6801424" y="2073332"/>
                  <a:pt x="6799770" y="2081052"/>
                  <a:pt x="6798115" y="2088772"/>
                </a:cubicBezTo>
                <a:cubicBezTo>
                  <a:pt x="6911993" y="2105040"/>
                  <a:pt x="7017322" y="2146951"/>
                  <a:pt x="7128167" y="2176455"/>
                </a:cubicBezTo>
                <a:cubicBezTo>
                  <a:pt x="7117964" y="2194655"/>
                  <a:pt x="7107764" y="2191070"/>
                  <a:pt x="7098663" y="2189968"/>
                </a:cubicBezTo>
                <a:cubicBezTo>
                  <a:pt x="7039381" y="2182798"/>
                  <a:pt x="6980099" y="2175629"/>
                  <a:pt x="6923298" y="2156052"/>
                </a:cubicBezTo>
                <a:cubicBezTo>
                  <a:pt x="6910614" y="2151639"/>
                  <a:pt x="6895172" y="2151639"/>
                  <a:pt x="6888004" y="2164875"/>
                </a:cubicBezTo>
                <a:cubicBezTo>
                  <a:pt x="6877801" y="2183625"/>
                  <a:pt x="6892414" y="2195758"/>
                  <a:pt x="6905375" y="2205958"/>
                </a:cubicBezTo>
                <a:cubicBezTo>
                  <a:pt x="6927985" y="2223606"/>
                  <a:pt x="6955282" y="2218643"/>
                  <a:pt x="6981477" y="2221951"/>
                </a:cubicBezTo>
                <a:cubicBezTo>
                  <a:pt x="7051237" y="2230499"/>
                  <a:pt x="7084601" y="2257245"/>
                  <a:pt x="7100043" y="2318459"/>
                </a:cubicBezTo>
                <a:cubicBezTo>
                  <a:pt x="7038829" y="2293642"/>
                  <a:pt x="6979822" y="2324249"/>
                  <a:pt x="6920540" y="2306877"/>
                </a:cubicBezTo>
                <a:cubicBezTo>
                  <a:pt x="6905099" y="2302466"/>
                  <a:pt x="6880559" y="2309083"/>
                  <a:pt x="6888831" y="2330314"/>
                </a:cubicBezTo>
                <a:cubicBezTo>
                  <a:pt x="6896552" y="2350168"/>
                  <a:pt x="6922195" y="2364505"/>
                  <a:pt x="6876698" y="2360645"/>
                </a:cubicBezTo>
                <a:cubicBezTo>
                  <a:pt x="6844163" y="2357887"/>
                  <a:pt x="6780468" y="2380223"/>
                  <a:pt x="6807214" y="2385736"/>
                </a:cubicBezTo>
                <a:cubicBezTo>
                  <a:pt x="6840853" y="2392631"/>
                  <a:pt x="6873666" y="2402557"/>
                  <a:pt x="6916405" y="2413862"/>
                </a:cubicBezTo>
                <a:cubicBezTo>
                  <a:pt x="6869254" y="2432335"/>
                  <a:pt x="6835338" y="2428475"/>
                  <a:pt x="6799770" y="2413862"/>
                </a:cubicBezTo>
                <a:cubicBezTo>
                  <a:pt x="6756756" y="2396214"/>
                  <a:pt x="6700781" y="2374708"/>
                  <a:pt x="6665762" y="2394561"/>
                </a:cubicBezTo>
                <a:cubicBezTo>
                  <a:pt x="6613373" y="2424340"/>
                  <a:pt x="6569807" y="2405589"/>
                  <a:pt x="6522933" y="2400626"/>
                </a:cubicBezTo>
                <a:cubicBezTo>
                  <a:pt x="6427531" y="2390424"/>
                  <a:pt x="6332953" y="2373328"/>
                  <a:pt x="6237275" y="2365057"/>
                </a:cubicBezTo>
                <a:cubicBezTo>
                  <a:pt x="6198948" y="2361748"/>
                  <a:pt x="6157588" y="2346032"/>
                  <a:pt x="6101338" y="2367538"/>
                </a:cubicBezTo>
                <a:cubicBezTo>
                  <a:pt x="6356116" y="2477556"/>
                  <a:pt x="6629642" y="2470664"/>
                  <a:pt x="6857121" y="2606875"/>
                </a:cubicBezTo>
                <a:cubicBezTo>
                  <a:pt x="6847471" y="2619834"/>
                  <a:pt x="6798391" y="2656782"/>
                  <a:pt x="6818519" y="2659539"/>
                </a:cubicBezTo>
                <a:cubicBezTo>
                  <a:pt x="6875044" y="2667537"/>
                  <a:pt x="6925227" y="2694558"/>
                  <a:pt x="6976790" y="2716892"/>
                </a:cubicBezTo>
                <a:cubicBezTo>
                  <a:pt x="6999125" y="2726543"/>
                  <a:pt x="7026146" y="2739227"/>
                  <a:pt x="7015669" y="2773693"/>
                </a:cubicBezTo>
                <a:cubicBezTo>
                  <a:pt x="6996642" y="2783343"/>
                  <a:pt x="6982580" y="2769833"/>
                  <a:pt x="6966864" y="2768730"/>
                </a:cubicBezTo>
                <a:cubicBezTo>
                  <a:pt x="6950871" y="2767628"/>
                  <a:pt x="6915025" y="2774796"/>
                  <a:pt x="6924953" y="2779483"/>
                </a:cubicBezTo>
                <a:cubicBezTo>
                  <a:pt x="6970172" y="2800715"/>
                  <a:pt x="6888831" y="2851726"/>
                  <a:pt x="6942323" y="2851726"/>
                </a:cubicBezTo>
                <a:cubicBezTo>
                  <a:pt x="7031937" y="2852001"/>
                  <a:pt x="7079638" y="2942441"/>
                  <a:pt x="7165943" y="2944924"/>
                </a:cubicBezTo>
                <a:cubicBezTo>
                  <a:pt x="7179728" y="2945198"/>
                  <a:pt x="7186346" y="2961191"/>
                  <a:pt x="7186071" y="2975254"/>
                </a:cubicBezTo>
                <a:cubicBezTo>
                  <a:pt x="7186071" y="2992074"/>
                  <a:pt x="7173387" y="2995107"/>
                  <a:pt x="7159325" y="2996762"/>
                </a:cubicBezTo>
                <a:cubicBezTo>
                  <a:pt x="7137817" y="2999242"/>
                  <a:pt x="7115483" y="2975254"/>
                  <a:pt x="7087082" y="3007790"/>
                </a:cubicBezTo>
                <a:cubicBezTo>
                  <a:pt x="7138094" y="3026815"/>
                  <a:pt x="7189103" y="3045842"/>
                  <a:pt x="7188276" y="3111191"/>
                </a:cubicBezTo>
                <a:cubicBezTo>
                  <a:pt x="7188001" y="3128836"/>
                  <a:pt x="7209232" y="3135454"/>
                  <a:pt x="7225225" y="3139866"/>
                </a:cubicBezTo>
                <a:cubicBezTo>
                  <a:pt x="7251696" y="3147036"/>
                  <a:pt x="7274028" y="3159720"/>
                  <a:pt x="7288368" y="3184260"/>
                </a:cubicBezTo>
                <a:cubicBezTo>
                  <a:pt x="7288092" y="3188948"/>
                  <a:pt x="7287816" y="3193910"/>
                  <a:pt x="7289471" y="3197771"/>
                </a:cubicBezTo>
                <a:cubicBezTo>
                  <a:pt x="7284784" y="3257053"/>
                  <a:pt x="7246181" y="3255398"/>
                  <a:pt x="7203442" y="3245472"/>
                </a:cubicBezTo>
                <a:cubicBezTo>
                  <a:pt x="7152432" y="3233340"/>
                  <a:pt x="7101973" y="3211281"/>
                  <a:pt x="7048205" y="3232512"/>
                </a:cubicBezTo>
                <a:cubicBezTo>
                  <a:pt x="7124032" y="3260913"/>
                  <a:pt x="7206475" y="3263118"/>
                  <a:pt x="7277614" y="3303652"/>
                </a:cubicBezTo>
                <a:cubicBezTo>
                  <a:pt x="7017322" y="3311097"/>
                  <a:pt x="6787361" y="3183155"/>
                  <a:pt x="6535066" y="3134077"/>
                </a:cubicBezTo>
                <a:cubicBezTo>
                  <a:pt x="6543614" y="3166887"/>
                  <a:pt x="6564017" y="3173505"/>
                  <a:pt x="6582492" y="3178469"/>
                </a:cubicBezTo>
                <a:cubicBezTo>
                  <a:pt x="6675690" y="3203286"/>
                  <a:pt x="6757305" y="3252642"/>
                  <a:pt x="6842233" y="3295379"/>
                </a:cubicBezTo>
                <a:cubicBezTo>
                  <a:pt x="6877249" y="3313026"/>
                  <a:pt x="6902618" y="3330674"/>
                  <a:pt x="6915853" y="3368725"/>
                </a:cubicBezTo>
                <a:cubicBezTo>
                  <a:pt x="6927710" y="3403192"/>
                  <a:pt x="6950596" y="3419185"/>
                  <a:pt x="6993058" y="3409257"/>
                </a:cubicBezTo>
                <a:cubicBezTo>
                  <a:pt x="7027524" y="3400985"/>
                  <a:pt x="7065299" y="3405397"/>
                  <a:pt x="7101421" y="3408430"/>
                </a:cubicBezTo>
                <a:cubicBezTo>
                  <a:pt x="7143057" y="3411739"/>
                  <a:pt x="7189655" y="3450618"/>
                  <a:pt x="7178350" y="3470746"/>
                </a:cubicBezTo>
                <a:cubicBezTo>
                  <a:pt x="7159050" y="3504937"/>
                  <a:pt x="7126789" y="3487842"/>
                  <a:pt x="7098112" y="3483982"/>
                </a:cubicBezTo>
                <a:cubicBezTo>
                  <a:pt x="7065575" y="3479295"/>
                  <a:pt x="7005191" y="3469643"/>
                  <a:pt x="7004088" y="3473780"/>
                </a:cubicBezTo>
                <a:cubicBezTo>
                  <a:pt x="6982854" y="3559532"/>
                  <a:pt x="6833408" y="3484809"/>
                  <a:pt x="6801147" y="3477087"/>
                </a:cubicBezTo>
                <a:cubicBezTo>
                  <a:pt x="6760891" y="3467437"/>
                  <a:pt x="6723115" y="3485085"/>
                  <a:pt x="6684788" y="3489220"/>
                </a:cubicBezTo>
                <a:cubicBezTo>
                  <a:pt x="6650597" y="3493080"/>
                  <a:pt x="6457309" y="3504937"/>
                  <a:pt x="6417328" y="3468539"/>
                </a:cubicBezTo>
                <a:cubicBezTo>
                  <a:pt x="6411813" y="3496940"/>
                  <a:pt x="6423393" y="3508521"/>
                  <a:pt x="6433045" y="3521481"/>
                </a:cubicBezTo>
                <a:cubicBezTo>
                  <a:pt x="6446556" y="3539954"/>
                  <a:pt x="6448762" y="3552914"/>
                  <a:pt x="6423117" y="3567527"/>
                </a:cubicBezTo>
                <a:cubicBezTo>
                  <a:pt x="6350049" y="3609441"/>
                  <a:pt x="6351153" y="3610818"/>
                  <a:pt x="6419258" y="3667620"/>
                </a:cubicBezTo>
                <a:cubicBezTo>
                  <a:pt x="6422568" y="3670100"/>
                  <a:pt x="6421188" y="3678373"/>
                  <a:pt x="6421740" y="3683888"/>
                </a:cubicBezTo>
                <a:cubicBezTo>
                  <a:pt x="6403817" y="3692711"/>
                  <a:pt x="6382861" y="3670652"/>
                  <a:pt x="6361906" y="3694366"/>
                </a:cubicBezTo>
                <a:cubicBezTo>
                  <a:pt x="6453173" y="3798591"/>
                  <a:pt x="6592418" y="3824234"/>
                  <a:pt x="6718429" y="3902544"/>
                </a:cubicBezTo>
                <a:cubicBezTo>
                  <a:pt x="6616407" y="3928462"/>
                  <a:pt x="6555194" y="3838022"/>
                  <a:pt x="6480195" y="3849603"/>
                </a:cubicBezTo>
                <a:cubicBezTo>
                  <a:pt x="6442696" y="3878004"/>
                  <a:pt x="6554091" y="3923499"/>
                  <a:pt x="6447934" y="3937011"/>
                </a:cubicBezTo>
                <a:cubicBezTo>
                  <a:pt x="6493983" y="3961826"/>
                  <a:pt x="6528173" y="3986089"/>
                  <a:pt x="6559882" y="4014767"/>
                </a:cubicBezTo>
                <a:cubicBezTo>
                  <a:pt x="6616407" y="4066053"/>
                  <a:pt x="6627437" y="4099693"/>
                  <a:pt x="6601241" y="4168626"/>
                </a:cubicBezTo>
                <a:cubicBezTo>
                  <a:pt x="6584145" y="4213846"/>
                  <a:pt x="6559054" y="4255483"/>
                  <a:pt x="6581113" y="4309250"/>
                </a:cubicBezTo>
                <a:cubicBezTo>
                  <a:pt x="6596553" y="4346198"/>
                  <a:pt x="6590487" y="4370461"/>
                  <a:pt x="6533136" y="4353918"/>
                </a:cubicBezTo>
                <a:cubicBezTo>
                  <a:pt x="6471372" y="4336270"/>
                  <a:pt x="6448211" y="4369358"/>
                  <a:pt x="6463651" y="4434156"/>
                </a:cubicBezTo>
                <a:cubicBezTo>
                  <a:pt x="6473577" y="4475792"/>
                  <a:pt x="6463099" y="4488475"/>
                  <a:pt x="6420637" y="4483787"/>
                </a:cubicBezTo>
                <a:cubicBezTo>
                  <a:pt x="6373762" y="4478549"/>
                  <a:pt x="6329093" y="4451251"/>
                  <a:pt x="6271190" y="4464487"/>
                </a:cubicBezTo>
                <a:cubicBezTo>
                  <a:pt x="6317512" y="4540039"/>
                  <a:pt x="6416501" y="4518531"/>
                  <a:pt x="6470545" y="4590498"/>
                </a:cubicBezTo>
                <a:cubicBezTo>
                  <a:pt x="6406023" y="4590772"/>
                  <a:pt x="6356666" y="4590498"/>
                  <a:pt x="6308965" y="4574780"/>
                </a:cubicBezTo>
                <a:cubicBezTo>
                  <a:pt x="6289111" y="4568437"/>
                  <a:pt x="6267328" y="4561822"/>
                  <a:pt x="6256301" y="4583603"/>
                </a:cubicBezTo>
                <a:cubicBezTo>
                  <a:pt x="6243340" y="4609798"/>
                  <a:pt x="6270086" y="4619724"/>
                  <a:pt x="6286354" y="4624412"/>
                </a:cubicBezTo>
                <a:cubicBezTo>
                  <a:pt x="6332128" y="4637647"/>
                  <a:pt x="6367144" y="4669081"/>
                  <a:pt x="6404920" y="4693621"/>
                </a:cubicBezTo>
                <a:cubicBezTo>
                  <a:pt x="6487915" y="4747390"/>
                  <a:pt x="6578908" y="4792334"/>
                  <a:pt x="6649220" y="4881120"/>
                </a:cubicBezTo>
                <a:cubicBezTo>
                  <a:pt x="6560709" y="4858509"/>
                  <a:pt x="6494809" y="4805845"/>
                  <a:pt x="6412640" y="4795092"/>
                </a:cubicBezTo>
                <a:cubicBezTo>
                  <a:pt x="6483779" y="4875881"/>
                  <a:pt x="6575322" y="4929098"/>
                  <a:pt x="6661902" y="4987828"/>
                </a:cubicBezTo>
                <a:cubicBezTo>
                  <a:pt x="6686719" y="5004373"/>
                  <a:pt x="6711811" y="5015678"/>
                  <a:pt x="6717325" y="5051798"/>
                </a:cubicBezTo>
                <a:cubicBezTo>
                  <a:pt x="6728079" y="5121834"/>
                  <a:pt x="6760340" y="5179738"/>
                  <a:pt x="6829272" y="5210619"/>
                </a:cubicBezTo>
                <a:cubicBezTo>
                  <a:pt x="6829824" y="5210897"/>
                  <a:pt x="6825965" y="5221375"/>
                  <a:pt x="6823757" y="5228542"/>
                </a:cubicBezTo>
                <a:cubicBezTo>
                  <a:pt x="6781571" y="5230749"/>
                  <a:pt x="6748207" y="5189388"/>
                  <a:pt x="6694439" y="5202899"/>
                </a:cubicBezTo>
                <a:cubicBezTo>
                  <a:pt x="6746002" y="5259148"/>
                  <a:pt x="6789016" y="5309609"/>
                  <a:pt x="6862085" y="5336355"/>
                </a:cubicBezTo>
                <a:cubicBezTo>
                  <a:pt x="6920540" y="5357586"/>
                  <a:pt x="6992783" y="5369994"/>
                  <a:pt x="7035246" y="5438926"/>
                </a:cubicBezTo>
                <a:cubicBezTo>
                  <a:pt x="6985889" y="5452439"/>
                  <a:pt x="6949216" y="5435343"/>
                  <a:pt x="6912268" y="5423210"/>
                </a:cubicBezTo>
                <a:cubicBezTo>
                  <a:pt x="6855743" y="5404461"/>
                  <a:pt x="6799770" y="5383230"/>
                  <a:pt x="6743244" y="5364479"/>
                </a:cubicBezTo>
                <a:cubicBezTo>
                  <a:pt x="6721737" y="5357310"/>
                  <a:pt x="6698299" y="5352346"/>
                  <a:pt x="6684513" y="5386538"/>
                </a:cubicBezTo>
                <a:cubicBezTo>
                  <a:pt x="6756480" y="5393708"/>
                  <a:pt x="6799494" y="5440031"/>
                  <a:pt x="6844713" y="5483595"/>
                </a:cubicBezTo>
                <a:cubicBezTo>
                  <a:pt x="6870082" y="5508135"/>
                  <a:pt x="6890762" y="5540948"/>
                  <a:pt x="6936533" y="5528541"/>
                </a:cubicBezTo>
                <a:cubicBezTo>
                  <a:pt x="6960522" y="5521923"/>
                  <a:pt x="6975687" y="5540396"/>
                  <a:pt x="6973204" y="5563007"/>
                </a:cubicBezTo>
                <a:cubicBezTo>
                  <a:pt x="6964106" y="5642695"/>
                  <a:pt x="7020080" y="5670543"/>
                  <a:pt x="7077983" y="5685983"/>
                </a:cubicBezTo>
                <a:cubicBezTo>
                  <a:pt x="7187726" y="5714935"/>
                  <a:pt x="7278993" y="5783041"/>
                  <a:pt x="7385702" y="5820265"/>
                </a:cubicBezTo>
                <a:cubicBezTo>
                  <a:pt x="7489378" y="5856387"/>
                  <a:pt x="7569615" y="5942139"/>
                  <a:pt x="7673565" y="5987085"/>
                </a:cubicBezTo>
                <a:cubicBezTo>
                  <a:pt x="7748843" y="6019621"/>
                  <a:pt x="7820807" y="6061533"/>
                  <a:pt x="7898289" y="6091035"/>
                </a:cubicBezTo>
                <a:cubicBezTo>
                  <a:pt x="8081651" y="6160795"/>
                  <a:pt x="8268598" y="6216770"/>
                  <a:pt x="8466299" y="6224765"/>
                </a:cubicBezTo>
                <a:cubicBezTo>
                  <a:pt x="8629532" y="6231107"/>
                  <a:pt x="10045419" y="6225043"/>
                  <a:pt x="10620599" y="5317605"/>
                </a:cubicBezTo>
                <a:cubicBezTo>
                  <a:pt x="10631626" y="5313192"/>
                  <a:pt x="10644035" y="5301612"/>
                  <a:pt x="10647894" y="5290581"/>
                </a:cubicBezTo>
                <a:cubicBezTo>
                  <a:pt x="10666370" y="5239020"/>
                  <a:pt x="10711590" y="5216686"/>
                  <a:pt x="10752398" y="5188838"/>
                </a:cubicBezTo>
                <a:cubicBezTo>
                  <a:pt x="10788244" y="5164297"/>
                  <a:pt x="10826296" y="5138654"/>
                  <a:pt x="10841186" y="5097293"/>
                </a:cubicBezTo>
                <a:cubicBezTo>
                  <a:pt x="10860762" y="5042147"/>
                  <a:pt x="10805064" y="5087367"/>
                  <a:pt x="10794861" y="5066412"/>
                </a:cubicBezTo>
                <a:cubicBezTo>
                  <a:pt x="10816092" y="5037737"/>
                  <a:pt x="10848906" y="5011540"/>
                  <a:pt x="10857454" y="4979004"/>
                </a:cubicBezTo>
                <a:cubicBezTo>
                  <a:pt x="10888610" y="4861543"/>
                  <a:pt x="10955890" y="4776065"/>
                  <a:pt x="11056532" y="4709613"/>
                </a:cubicBezTo>
                <a:cubicBezTo>
                  <a:pt x="11085484" y="4690588"/>
                  <a:pt x="11104509" y="4655845"/>
                  <a:pt x="11143939" y="4650332"/>
                </a:cubicBezTo>
                <a:cubicBezTo>
                  <a:pt x="11231622" y="4638199"/>
                  <a:pt x="11204048" y="4543346"/>
                  <a:pt x="11250372" y="4501160"/>
                </a:cubicBezTo>
                <a:cubicBezTo>
                  <a:pt x="11259196" y="4493162"/>
                  <a:pt x="11267190" y="4477447"/>
                  <a:pt x="11265538" y="4466694"/>
                </a:cubicBezTo>
                <a:cubicBezTo>
                  <a:pt x="11263056" y="4451251"/>
                  <a:pt x="11252578" y="4436638"/>
                  <a:pt x="11243755" y="4422850"/>
                </a:cubicBezTo>
                <a:cubicBezTo>
                  <a:pt x="11234654" y="4409065"/>
                  <a:pt x="11220870" y="4396932"/>
                  <a:pt x="11227486" y="4378734"/>
                </a:cubicBezTo>
                <a:cubicBezTo>
                  <a:pt x="11230242" y="4371289"/>
                  <a:pt x="11228314" y="4345371"/>
                  <a:pt x="11248718" y="4365774"/>
                </a:cubicBezTo>
                <a:cubicBezTo>
                  <a:pt x="11304692" y="4421748"/>
                  <a:pt x="11337228" y="4368809"/>
                  <a:pt x="11385204" y="4343440"/>
                </a:cubicBezTo>
                <a:cubicBezTo>
                  <a:pt x="11346603" y="4317245"/>
                  <a:pt x="11311861" y="4298772"/>
                  <a:pt x="11306070" y="4259618"/>
                </a:cubicBezTo>
                <a:cubicBezTo>
                  <a:pt x="11294214" y="4178828"/>
                  <a:pt x="11243480" y="4141880"/>
                  <a:pt x="11166550" y="4134711"/>
                </a:cubicBezTo>
                <a:cubicBezTo>
                  <a:pt x="11194949" y="4056679"/>
                  <a:pt x="11194949" y="4056679"/>
                  <a:pt x="11103130" y="4045924"/>
                </a:cubicBezTo>
                <a:cubicBezTo>
                  <a:pt x="11138425" y="3996293"/>
                  <a:pt x="11138425" y="3983609"/>
                  <a:pt x="11095686" y="3966514"/>
                </a:cubicBezTo>
                <a:cubicBezTo>
                  <a:pt x="11054602" y="3950245"/>
                  <a:pt x="11009106" y="3944730"/>
                  <a:pt x="10971054" y="3919640"/>
                </a:cubicBezTo>
                <a:cubicBezTo>
                  <a:pt x="11006073" y="3856221"/>
                  <a:pt x="11015998" y="3782600"/>
                  <a:pt x="11088241" y="3751718"/>
                </a:cubicBezTo>
                <a:cubicBezTo>
                  <a:pt x="11099546" y="3747030"/>
                  <a:pt x="11107266" y="3728004"/>
                  <a:pt x="11100098" y="3716977"/>
                </a:cubicBezTo>
                <a:cubicBezTo>
                  <a:pt x="11073904" y="3676995"/>
                  <a:pt x="11111404" y="3601168"/>
                  <a:pt x="11029786" y="3592621"/>
                </a:cubicBezTo>
                <a:cubicBezTo>
                  <a:pt x="11019583" y="3591793"/>
                  <a:pt x="11010208" y="3583520"/>
                  <a:pt x="11018206" y="3572767"/>
                </a:cubicBezTo>
                <a:cubicBezTo>
                  <a:pt x="11045779" y="3535268"/>
                  <a:pt x="11012415" y="3537749"/>
                  <a:pt x="10992287" y="3533061"/>
                </a:cubicBezTo>
                <a:cubicBezTo>
                  <a:pt x="10968022" y="3527271"/>
                  <a:pt x="10940448" y="3543816"/>
                  <a:pt x="10917838" y="3523410"/>
                </a:cubicBezTo>
                <a:cubicBezTo>
                  <a:pt x="10923078" y="3501903"/>
                  <a:pt x="10942654" y="3502179"/>
                  <a:pt x="10956441" y="3495287"/>
                </a:cubicBezTo>
                <a:cubicBezTo>
                  <a:pt x="10996698" y="3475433"/>
                  <a:pt x="11029511" y="3451721"/>
                  <a:pt x="11031442" y="3400159"/>
                </a:cubicBezTo>
                <a:cubicBezTo>
                  <a:pt x="11032818" y="3358523"/>
                  <a:pt x="11037230" y="3321850"/>
                  <a:pt x="10981533" y="3309166"/>
                </a:cubicBezTo>
                <a:cubicBezTo>
                  <a:pt x="10958372" y="3303927"/>
                  <a:pt x="10964990" y="3273873"/>
                  <a:pt x="10978225" y="3258982"/>
                </a:cubicBezTo>
                <a:cubicBezTo>
                  <a:pt x="11001938" y="3232512"/>
                  <a:pt x="11021514" y="3197219"/>
                  <a:pt x="11062322" y="3194737"/>
                </a:cubicBezTo>
                <a:cubicBezTo>
                  <a:pt x="11087138" y="3193084"/>
                  <a:pt x="11106164" y="3182053"/>
                  <a:pt x="11125742" y="3169370"/>
                </a:cubicBezTo>
                <a:cubicBezTo>
                  <a:pt x="11139802" y="3160269"/>
                  <a:pt x="11156622" y="3152550"/>
                  <a:pt x="11154968" y="3132974"/>
                </a:cubicBezTo>
                <a:cubicBezTo>
                  <a:pt x="11153315" y="3114223"/>
                  <a:pt x="11137046" y="3106503"/>
                  <a:pt x="11120502" y="3102642"/>
                </a:cubicBezTo>
                <a:cubicBezTo>
                  <a:pt x="11065355" y="3090235"/>
                  <a:pt x="11013518" y="3072037"/>
                  <a:pt x="10967470" y="3030401"/>
                </a:cubicBezTo>
                <a:cubicBezTo>
                  <a:pt x="10998076" y="3008342"/>
                  <a:pt x="11027304" y="2992350"/>
                  <a:pt x="11049914" y="2970015"/>
                </a:cubicBezTo>
                <a:cubicBezTo>
                  <a:pt x="11104509" y="2915972"/>
                  <a:pt x="10642106" y="2745845"/>
                  <a:pt x="10618944" y="2685183"/>
                </a:cubicBezTo>
                <a:cubicBezTo>
                  <a:pt x="10611775" y="2666432"/>
                  <a:pt x="10587235" y="2647132"/>
                  <a:pt x="10566830" y="2641617"/>
                </a:cubicBezTo>
                <a:cubicBezTo>
                  <a:pt x="10471151" y="2615699"/>
                  <a:pt x="10388156" y="2557518"/>
                  <a:pt x="10290271" y="2536011"/>
                </a:cubicBezTo>
                <a:cubicBezTo>
                  <a:pt x="10197900" y="2515607"/>
                  <a:pt x="10106908" y="2488309"/>
                  <a:pt x="10005715" y="2461288"/>
                </a:cubicBezTo>
                <a:cubicBezTo>
                  <a:pt x="10067754" y="2393457"/>
                  <a:pt x="10177772" y="2401454"/>
                  <a:pt x="10203414" y="2303568"/>
                </a:cubicBezTo>
                <a:cubicBezTo>
                  <a:pt x="10103324" y="2278201"/>
                  <a:pt x="9997996" y="2307154"/>
                  <a:pt x="9901487" y="2266895"/>
                </a:cubicBezTo>
                <a:cubicBezTo>
                  <a:pt x="9893216" y="2263312"/>
                  <a:pt x="9881910" y="2266895"/>
                  <a:pt x="9871984" y="2267999"/>
                </a:cubicBezTo>
                <a:cubicBezTo>
                  <a:pt x="9673181" y="2289506"/>
                  <a:pt x="9475204" y="2270758"/>
                  <a:pt x="9279158" y="2243734"/>
                </a:cubicBezTo>
                <a:cubicBezTo>
                  <a:pt x="8996808" y="2205133"/>
                  <a:pt x="8713354" y="2180592"/>
                  <a:pt x="8429350" y="2163219"/>
                </a:cubicBezTo>
                <a:cubicBezTo>
                  <a:pt x="8194701" y="2148882"/>
                  <a:pt x="7959502" y="2142541"/>
                  <a:pt x="7725955" y="2114967"/>
                </a:cubicBezTo>
                <a:cubicBezTo>
                  <a:pt x="7476142" y="2085464"/>
                  <a:pt x="7226605" y="2052100"/>
                  <a:pt x="6977065" y="2021218"/>
                </a:cubicBezTo>
                <a:cubicBezTo>
                  <a:pt x="6965761" y="2019839"/>
                  <a:pt x="6953283" y="2015496"/>
                  <a:pt x="6941221" y="201518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Bildobjekt 1">
            <a:extLst>
              <a:ext uri="{FF2B5EF4-FFF2-40B4-BE49-F238E27FC236}">
                <a16:creationId xmlns:a16="http://schemas.microsoft.com/office/drawing/2014/main" id="{7CAD31C9-1389-E4F1-CB59-6F4F730F9C18}"/>
              </a:ext>
            </a:extLst>
          </p:cNvPr>
          <p:cNvPicPr>
            <a:picLocks noChangeAspect="1"/>
          </p:cNvPicPr>
          <p:nvPr/>
        </p:nvPicPr>
        <p:blipFill rotWithShape="1">
          <a:blip r:embed="rId3">
            <a:extLst>
              <a:ext uri="{28A0092B-C50C-407E-A947-70E740481C1C}">
                <a14:useLocalDpi xmlns:a14="http://schemas.microsoft.com/office/drawing/2010/main" val="0"/>
              </a:ext>
            </a:extLst>
          </a:blip>
          <a:srcRect b="9395"/>
          <a:stretch/>
        </p:blipFill>
        <p:spPr>
          <a:xfrm>
            <a:off x="7544254" y="2766817"/>
            <a:ext cx="2573851" cy="2751667"/>
          </a:xfrm>
          <a:prstGeom prst="rect">
            <a:avLst/>
          </a:prstGeom>
        </p:spPr>
      </p:pic>
      <p:pic>
        <p:nvPicPr>
          <p:cNvPr id="372" name="Google Shape;372;p31"/>
          <p:cNvPicPr preferRelativeResize="0"/>
          <p:nvPr/>
        </p:nvPicPr>
        <p:blipFill rotWithShape="1">
          <a:blip r:embed="rId4">
            <a:alphaModFix/>
          </a:blip>
          <a:srcRect/>
          <a:stretch/>
        </p:blipFill>
        <p:spPr>
          <a:xfrm>
            <a:off x="11258616" y="6141916"/>
            <a:ext cx="933384" cy="701917"/>
          </a:xfrm>
          <a:prstGeom prst="rect">
            <a:avLst/>
          </a:prstGeom>
          <a:noFill/>
          <a:ln>
            <a:noFill/>
          </a:ln>
        </p:spPr>
      </p:pic>
      <p:sp>
        <p:nvSpPr>
          <p:cNvPr id="370" name="Google Shape;370;p31"/>
          <p:cNvSpPr txBox="1">
            <a:spLocks noGrp="1"/>
          </p:cNvSpPr>
          <p:nvPr>
            <p:ph type="title"/>
          </p:nvPr>
        </p:nvSpPr>
        <p:spPr>
          <a:xfrm>
            <a:off x="838200" y="365125"/>
            <a:ext cx="10515600" cy="1325563"/>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sv-SE">
                <a:latin typeface="Arial" panose="020B0604020202020204" pitchFamily="34" charset="0"/>
                <a:cs typeface="Arial" panose="020B0604020202020204" pitchFamily="34" charset="0"/>
              </a:rPr>
              <a:t>Trygg hemgång med kateter</a:t>
            </a:r>
          </a:p>
        </p:txBody>
      </p:sp>
      <p:sp>
        <p:nvSpPr>
          <p:cNvPr id="371" name="Google Shape;371;p31"/>
          <p:cNvSpPr txBox="1">
            <a:spLocks noGrp="1"/>
          </p:cNvSpPr>
          <p:nvPr>
            <p:ph type="body" idx="1"/>
          </p:nvPr>
        </p:nvSpPr>
        <p:spPr>
          <a:xfrm>
            <a:off x="838201" y="2013625"/>
            <a:ext cx="5257799" cy="4163337"/>
          </a:xfrm>
          <a:prstGeom prst="rect">
            <a:avLst/>
          </a:prstGeom>
        </p:spPr>
        <p:txBody>
          <a:bodyPr spcFirstLastPara="1" lIns="91425" tIns="45700" rIns="91425" bIns="45700" anchorCtr="0">
            <a:normAutofit/>
          </a:bodyPr>
          <a:lstStyle/>
          <a:p>
            <a:r>
              <a:rPr lang="sv-SE" sz="2000" dirty="0">
                <a:latin typeface="Arial" panose="020B0604020202020204" pitchFamily="34" charset="0"/>
                <a:cs typeface="Arial" panose="020B0604020202020204" pitchFamily="34" charset="0"/>
              </a:rPr>
              <a:t>Informera om kateter skötsel</a:t>
            </a:r>
          </a:p>
          <a:p>
            <a:r>
              <a:rPr lang="sv-SE" sz="2000" dirty="0">
                <a:latin typeface="Arial" panose="020B0604020202020204" pitchFamily="34" charset="0"/>
                <a:cs typeface="Arial" panose="020B0604020202020204" pitchFamily="34" charset="0"/>
              </a:rPr>
              <a:t>Visa och låt patienten prova material</a:t>
            </a:r>
          </a:p>
          <a:p>
            <a:r>
              <a:rPr lang="sv-SE" sz="2000" dirty="0">
                <a:latin typeface="Arial" panose="020B0604020202020204" pitchFamily="34" charset="0"/>
                <a:cs typeface="Arial" panose="020B0604020202020204" pitchFamily="34" charset="0"/>
              </a:rPr>
              <a:t>Ordna med material</a:t>
            </a:r>
          </a:p>
          <a:p>
            <a:r>
              <a:rPr lang="sv-SE" sz="2000" dirty="0">
                <a:latin typeface="Arial" panose="020B0604020202020204" pitchFamily="34" charset="0"/>
                <a:cs typeface="Arial" panose="020B0604020202020204" pitchFamily="34" charset="0"/>
              </a:rPr>
              <a:t>Skriftlig information om egenvård</a:t>
            </a:r>
          </a:p>
          <a:p>
            <a:pPr marL="0" lvl="0" indent="0" rtl="0">
              <a:spcBef>
                <a:spcPts val="0"/>
              </a:spcBef>
              <a:spcAft>
                <a:spcPts val="0"/>
              </a:spcAft>
              <a:buClr>
                <a:schemeClr val="dk1"/>
              </a:buClr>
              <a:buSzPts val="2800"/>
              <a:buNone/>
            </a:pPr>
            <a:endParaRPr lang="sv-SE" sz="2000" dirty="0"/>
          </a:p>
        </p:txBody>
      </p:sp>
    </p:spTree>
    <p:extLst>
      <p:ext uri="{BB962C8B-B14F-4D97-AF65-F5344CB8AC3E}">
        <p14:creationId xmlns:p14="http://schemas.microsoft.com/office/powerpoint/2010/main" val="296326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378" name="Google Shape;37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dirty="0"/>
          </a:p>
        </p:txBody>
      </p:sp>
      <p:pic>
        <p:nvPicPr>
          <p:cNvPr id="379" name="Google Shape;379;p32"/>
          <p:cNvPicPr preferRelativeResize="0"/>
          <p:nvPr/>
        </p:nvPicPr>
        <p:blipFill rotWithShape="1">
          <a:blip r:embed="rId3">
            <a:alphaModFix/>
          </a:blip>
          <a:srcRect/>
          <a:stretch/>
        </p:blipFill>
        <p:spPr>
          <a:xfrm>
            <a:off x="11258616" y="6141916"/>
            <a:ext cx="933384" cy="701917"/>
          </a:xfrm>
          <a:prstGeom prst="rect">
            <a:avLst/>
          </a:prstGeom>
          <a:noFill/>
          <a:ln>
            <a:noFill/>
          </a:ln>
        </p:spPr>
      </p:pic>
      <p:pic>
        <p:nvPicPr>
          <p:cNvPr id="3" name="Bildobjekt 1">
            <a:extLst>
              <a:ext uri="{FF2B5EF4-FFF2-40B4-BE49-F238E27FC236}">
                <a16:creationId xmlns:a16="http://schemas.microsoft.com/office/drawing/2014/main" id="{8B4364A4-4E1E-60FB-A8CD-00D9BDD2477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17708" y="560439"/>
            <a:ext cx="9756584" cy="5452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747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9"/>
        <p:cNvGrpSpPr/>
        <p:nvPr/>
      </p:nvGrpSpPr>
      <p:grpSpPr>
        <a:xfrm>
          <a:off x="0" y="0"/>
          <a:ext cx="0" cy="0"/>
          <a:chOff x="0" y="0"/>
          <a:chExt cx="0" cy="0"/>
        </a:xfrm>
      </p:grpSpPr>
      <p:sp useBgFill="1">
        <p:nvSpPr>
          <p:cNvPr id="407" name="Rectangle 406">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Google Shape;370;p31"/>
          <p:cNvSpPr txBox="1">
            <a:spLocks noGrp="1"/>
          </p:cNvSpPr>
          <p:nvPr>
            <p:ph type="title"/>
          </p:nvPr>
        </p:nvSpPr>
        <p:spPr>
          <a:xfrm>
            <a:off x="1191967" y="4078201"/>
            <a:ext cx="9798682" cy="941936"/>
          </a:xfrm>
          <a:prstGeom prst="rect">
            <a:avLst/>
          </a:prstGeom>
        </p:spPr>
        <p:txBody>
          <a:bodyPr spcFirstLastPara="1"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sv-SE" sz="4000">
                <a:latin typeface="Arial" panose="020B0604020202020204" pitchFamily="34" charset="0"/>
                <a:cs typeface="Arial" panose="020B0604020202020204" pitchFamily="34" charset="0"/>
              </a:rPr>
              <a:t>Information till patienten</a:t>
            </a:r>
          </a:p>
        </p:txBody>
      </p:sp>
      <p:pic>
        <p:nvPicPr>
          <p:cNvPr id="3" name="Bildobjekt 2">
            <a:extLst>
              <a:ext uri="{FF2B5EF4-FFF2-40B4-BE49-F238E27FC236}">
                <a16:creationId xmlns:a16="http://schemas.microsoft.com/office/drawing/2014/main" id="{F378F519-300E-2997-19DF-57B7AB380085}"/>
              </a:ext>
            </a:extLst>
          </p:cNvPr>
          <p:cNvPicPr>
            <a:picLocks noChangeAspect="1"/>
          </p:cNvPicPr>
          <p:nvPr/>
        </p:nvPicPr>
        <p:blipFill rotWithShape="1">
          <a:blip r:embed="rId3"/>
          <a:srcRect l="52788" t="22088" r="32728" b="6646"/>
          <a:stretch/>
        </p:blipFill>
        <p:spPr>
          <a:xfrm>
            <a:off x="4747743" y="174032"/>
            <a:ext cx="2690421" cy="3739662"/>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371" name="Google Shape;371;p31"/>
          <p:cNvSpPr txBox="1">
            <a:spLocks noGrp="1"/>
          </p:cNvSpPr>
          <p:nvPr>
            <p:ph type="body" idx="1"/>
          </p:nvPr>
        </p:nvSpPr>
        <p:spPr>
          <a:xfrm>
            <a:off x="1200711" y="5184644"/>
            <a:ext cx="9789937" cy="947335"/>
          </a:xfrm>
          <a:prstGeom prst="rect">
            <a:avLst/>
          </a:prstGeom>
        </p:spPr>
        <p:txBody>
          <a:bodyPr spcFirstLastPara="1" lIns="91425" tIns="45700" rIns="91425" bIns="45700" anchor="ctr" anchorCtr="0">
            <a:normAutofit/>
          </a:bodyPr>
          <a:lstStyle/>
          <a:p>
            <a:pPr marL="0" lvl="0" indent="0" algn="ctr" rtl="0">
              <a:spcBef>
                <a:spcPts val="0"/>
              </a:spcBef>
              <a:spcAft>
                <a:spcPts val="600"/>
              </a:spcAft>
              <a:buClr>
                <a:schemeClr val="dk1"/>
              </a:buClr>
              <a:buSzPts val="2800"/>
              <a:buNone/>
            </a:pPr>
            <a:r>
              <a:rPr lang="sv-SE" sz="1400">
                <a:latin typeface="Arial" panose="020B0604020202020204" pitchFamily="34" charset="0"/>
                <a:cs typeface="Arial" panose="020B0604020202020204" pitchFamily="34" charset="0"/>
              </a:rPr>
              <a:t>Muntligt och skriftligt bilder </a:t>
            </a:r>
          </a:p>
          <a:p>
            <a:pPr marL="0" lvl="0" indent="0" algn="ctr" rtl="0">
              <a:spcBef>
                <a:spcPts val="0"/>
              </a:spcBef>
              <a:spcAft>
                <a:spcPts val="600"/>
              </a:spcAft>
              <a:buClr>
                <a:schemeClr val="dk1"/>
              </a:buClr>
              <a:buSzPts val="2800"/>
              <a:buNone/>
            </a:pPr>
            <a:endParaRPr lang="sv-SE" sz="1400">
              <a:latin typeface="Arial" panose="020B0604020202020204" pitchFamily="34" charset="0"/>
              <a:cs typeface="Arial" panose="020B0604020202020204" pitchFamily="34" charset="0"/>
            </a:endParaRPr>
          </a:p>
          <a:p>
            <a:pPr marL="0" lvl="0" indent="0" algn="ctr" rtl="0">
              <a:spcBef>
                <a:spcPts val="0"/>
              </a:spcBef>
              <a:spcAft>
                <a:spcPts val="600"/>
              </a:spcAft>
              <a:buClr>
                <a:schemeClr val="dk1"/>
              </a:buClr>
              <a:buSzPts val="2800"/>
              <a:buNone/>
            </a:pPr>
            <a:r>
              <a:rPr lang="sv-SE" sz="1400">
                <a:latin typeface="Arial" panose="020B0604020202020204" pitchFamily="34" charset="0"/>
                <a:cs typeface="Arial" panose="020B0604020202020204" pitchFamily="34" charset="0"/>
              </a:rPr>
              <a:t>Om möjligt på enkel svenska eller på flera språk</a:t>
            </a:r>
          </a:p>
        </p:txBody>
      </p:sp>
      <p:pic>
        <p:nvPicPr>
          <p:cNvPr id="372" name="Google Shape;372;p31"/>
          <p:cNvPicPr preferRelativeResize="0"/>
          <p:nvPr/>
        </p:nvPicPr>
        <p:blipFill rotWithShape="1">
          <a:blip r:embed="rId4">
            <a:alphaModFix/>
          </a:blip>
          <a:srcRect/>
          <a:stretch/>
        </p:blipFill>
        <p:spPr>
          <a:xfrm>
            <a:off x="11258616" y="6141916"/>
            <a:ext cx="933384" cy="70191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ltLang="sv-SE" dirty="0">
                <a:latin typeface="Arial" panose="020B0604020202020204" pitchFamily="34" charset="0"/>
                <a:cs typeface="Arial" panose="020B0604020202020204" pitchFamily="34" charset="0"/>
              </a:rPr>
              <a:t>I</a:t>
            </a:r>
            <a:r>
              <a:rPr lang="sv-SE" altLang="sv-SE" sz="4400" dirty="0">
                <a:latin typeface="Arial" panose="020B0604020202020204" pitchFamily="34" charset="0"/>
                <a:cs typeface="Arial" panose="020B0604020202020204" pitchFamily="34" charset="0"/>
              </a:rPr>
              <a:t>ndikation, funktion</a:t>
            </a:r>
            <a:endParaRPr dirty="0"/>
          </a:p>
        </p:txBody>
      </p:sp>
      <p:sp>
        <p:nvSpPr>
          <p:cNvPr id="378" name="Google Shape;37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Varför behöver jag kateter?</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Hur fungerar katetern?</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Vad bör jag tänka på när jag har kateter.</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Vilka alternativ finns?</a:t>
            </a:r>
            <a:endParaRPr dirty="0">
              <a:latin typeface="Arial" panose="020B0604020202020204" pitchFamily="34" charset="0"/>
              <a:cs typeface="Arial" panose="020B0604020202020204" pitchFamily="34" charset="0"/>
            </a:endParaRPr>
          </a:p>
        </p:txBody>
      </p:sp>
      <p:pic>
        <p:nvPicPr>
          <p:cNvPr id="379" name="Google Shape;379;p32"/>
          <p:cNvPicPr preferRelativeResize="0"/>
          <p:nvPr/>
        </p:nvPicPr>
        <p:blipFill rotWithShape="1">
          <a:blip r:embed="rId3">
            <a:alphaModFix/>
          </a:blip>
          <a:srcRect/>
          <a:stretch/>
        </p:blipFill>
        <p:spPr>
          <a:xfrm>
            <a:off x="11258616" y="6141916"/>
            <a:ext cx="933384" cy="701917"/>
          </a:xfrm>
          <a:prstGeom prst="rect">
            <a:avLst/>
          </a:prstGeom>
          <a:noFill/>
          <a:ln>
            <a:noFill/>
          </a:ln>
        </p:spPr>
      </p:pic>
      <p:pic>
        <p:nvPicPr>
          <p:cNvPr id="2" name="Bildobjekt 1">
            <a:extLst>
              <a:ext uri="{FF2B5EF4-FFF2-40B4-BE49-F238E27FC236}">
                <a16:creationId xmlns:a16="http://schemas.microsoft.com/office/drawing/2014/main" id="{2D05FA16-8915-DFAF-D9B3-483CA30453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0106" y="230188"/>
            <a:ext cx="2371811"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a:spcBef>
                <a:spcPts val="0"/>
              </a:spcBef>
              <a:buClr>
                <a:schemeClr val="dk1"/>
              </a:buClr>
              <a:buSzPts val="4400"/>
            </a:pPr>
            <a:r>
              <a:rPr lang="sv-SE" altLang="sv-SE" sz="4400" dirty="0">
                <a:latin typeface="Arial" panose="020B0604020202020204" pitchFamily="34" charset="0"/>
                <a:cs typeface="Arial" panose="020B0604020202020204" pitchFamily="34" charset="0"/>
              </a:rPr>
              <a:t>Vid problem och oro</a:t>
            </a:r>
            <a:br>
              <a:rPr lang="sv-SE" altLang="sv-SE" sz="4400" dirty="0">
                <a:latin typeface="Arial" panose="020B0604020202020204" pitchFamily="34" charset="0"/>
                <a:cs typeface="Arial" panose="020B0604020202020204" pitchFamily="34" charset="0"/>
              </a:rPr>
            </a:br>
            <a:endParaRPr dirty="0"/>
          </a:p>
        </p:txBody>
      </p:sp>
      <p:sp>
        <p:nvSpPr>
          <p:cNvPr id="385" name="Google Shape;385;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Information om vem patienten ska vända sig till vid frågor.</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I vilka situationer det är viktigt att kontakta vården.</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a:spcBef>
                <a:spcPts val="0"/>
              </a:spcBef>
              <a:buClr>
                <a:schemeClr val="dk1"/>
              </a:buClr>
              <a:buSzPts val="2800"/>
            </a:pPr>
            <a:r>
              <a:rPr lang="sv-SE" dirty="0">
                <a:latin typeface="Arial" panose="020B0604020202020204" pitchFamily="34" charset="0"/>
                <a:cs typeface="Arial" panose="020B0604020202020204" pitchFamily="34" charset="0"/>
              </a:rPr>
              <a:t>Feber frossa </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a:spcBef>
                <a:spcPts val="0"/>
              </a:spcBef>
              <a:buClr>
                <a:schemeClr val="dk1"/>
              </a:buClr>
              <a:buSzPts val="2800"/>
            </a:pPr>
            <a:r>
              <a:rPr lang="sv-SE" dirty="0">
                <a:latin typeface="Arial" panose="020B0604020202020204" pitchFamily="34" charset="0"/>
                <a:cs typeface="Arial" panose="020B0604020202020204" pitchFamily="34" charset="0"/>
              </a:rPr>
              <a:t>Kateterstopp </a:t>
            </a:r>
          </a:p>
          <a:p>
            <a:pPr marL="0" lvl="0" indent="0" algn="l" rtl="0">
              <a:lnSpc>
                <a:spcPct val="90000"/>
              </a:lnSpc>
              <a:spcBef>
                <a:spcPts val="0"/>
              </a:spcBef>
              <a:spcAft>
                <a:spcPts val="0"/>
              </a:spcAft>
              <a:buClr>
                <a:schemeClr val="dk1"/>
              </a:buClr>
              <a:buSzPts val="2800"/>
              <a:buNone/>
            </a:pPr>
            <a:endParaRPr lang="sv-SE" dirty="0"/>
          </a:p>
          <a:p>
            <a:pPr marL="0" lvl="0" indent="0" algn="l" rtl="0">
              <a:lnSpc>
                <a:spcPct val="90000"/>
              </a:lnSpc>
              <a:spcBef>
                <a:spcPts val="0"/>
              </a:spcBef>
              <a:spcAft>
                <a:spcPts val="0"/>
              </a:spcAft>
              <a:buClr>
                <a:schemeClr val="dk1"/>
              </a:buClr>
              <a:buSzPts val="2800"/>
              <a:buNone/>
            </a:pPr>
            <a:endParaRPr lang="sv-SE" dirty="0"/>
          </a:p>
        </p:txBody>
      </p:sp>
      <p:pic>
        <p:nvPicPr>
          <p:cNvPr id="386" name="Google Shape;386;p33"/>
          <p:cNvPicPr preferRelativeResize="0"/>
          <p:nvPr/>
        </p:nvPicPr>
        <p:blipFill rotWithShape="1">
          <a:blip r:embed="rId3">
            <a:alphaModFix/>
          </a:blip>
          <a:srcRect/>
          <a:stretch/>
        </p:blipFill>
        <p:spPr>
          <a:xfrm>
            <a:off x="11258616" y="6141916"/>
            <a:ext cx="933384" cy="701917"/>
          </a:xfrm>
          <a:prstGeom prst="rect">
            <a:avLst/>
          </a:prstGeom>
          <a:noFill/>
          <a:ln>
            <a:noFill/>
          </a:ln>
        </p:spPr>
      </p:pic>
      <p:pic>
        <p:nvPicPr>
          <p:cNvPr id="2" name="Bildobjekt 1">
            <a:extLst>
              <a:ext uri="{FF2B5EF4-FFF2-40B4-BE49-F238E27FC236}">
                <a16:creationId xmlns:a16="http://schemas.microsoft.com/office/drawing/2014/main" id="{82D540A4-FFD6-5BBB-D238-18F528BD9A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0106" y="230188"/>
            <a:ext cx="2371811"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a:spcBef>
                <a:spcPts val="525"/>
              </a:spcBef>
            </a:pPr>
            <a:br>
              <a:rPr lang="sv-SE" altLang="sv-SE" sz="1200" dirty="0">
                <a:latin typeface="Arial" panose="020B0604020202020204" pitchFamily="34" charset="0"/>
                <a:cs typeface="Arial" panose="020B0604020202020204" pitchFamily="34" charset="0"/>
              </a:rPr>
            </a:br>
            <a:r>
              <a:rPr lang="sv-SE" altLang="sv-SE" sz="4400" dirty="0">
                <a:latin typeface="Arial" panose="020B0604020202020204" pitchFamily="34" charset="0"/>
                <a:cs typeface="Arial" panose="020B0604020202020204" pitchFamily="34" charset="0"/>
              </a:rPr>
              <a:t>Följ upp patientens upplevelse av kateterbehandlingen</a:t>
            </a:r>
            <a:br>
              <a:rPr lang="sv-SE" altLang="sv-SE" sz="4400" dirty="0">
                <a:latin typeface="Arial" panose="020B0604020202020204" pitchFamily="34" charset="0"/>
                <a:cs typeface="Arial" panose="020B0604020202020204" pitchFamily="34" charset="0"/>
              </a:rPr>
            </a:br>
            <a:endParaRPr dirty="0"/>
          </a:p>
        </p:txBody>
      </p:sp>
      <p:sp>
        <p:nvSpPr>
          <p:cNvPr id="392" name="Google Shape;392;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sv-SE" dirty="0">
                <a:latin typeface="Arial" panose="020B0604020202020204" pitchFamily="34" charset="0"/>
                <a:cs typeface="Arial" panose="020B0604020202020204" pitchFamily="34" charset="0"/>
              </a:rPr>
              <a:t>Bör göras i samband med kateterbyten:</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a:spcBef>
                <a:spcPts val="0"/>
              </a:spcBef>
              <a:buClr>
                <a:schemeClr val="dk1"/>
              </a:buClr>
              <a:buSzPts val="2800"/>
            </a:pPr>
            <a:r>
              <a:rPr lang="sv-SE" dirty="0">
                <a:latin typeface="Arial" panose="020B0604020202020204" pitchFamily="34" charset="0"/>
                <a:cs typeface="Arial" panose="020B0604020202020204" pitchFamily="34" charset="0"/>
              </a:rPr>
              <a:t>Är det något som inte fungerar bra?</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a:spcBef>
                <a:spcPts val="0"/>
              </a:spcBef>
              <a:buClr>
                <a:schemeClr val="dk1"/>
              </a:buClr>
              <a:buSzPts val="2800"/>
            </a:pPr>
            <a:r>
              <a:rPr lang="sv-SE" dirty="0">
                <a:latin typeface="Arial" panose="020B0604020202020204" pitchFamily="34" charset="0"/>
                <a:cs typeface="Arial" panose="020B0604020202020204" pitchFamily="34" charset="0"/>
              </a:rPr>
              <a:t>Vad kan vi göra för att underlätta livet med kateter?</a:t>
            </a:r>
          </a:p>
          <a:p>
            <a:pPr marL="0" lvl="0" indent="0" algn="l" rtl="0">
              <a:lnSpc>
                <a:spcPct val="90000"/>
              </a:lnSpc>
              <a:spcBef>
                <a:spcPts val="0"/>
              </a:spcBef>
              <a:spcAft>
                <a:spcPts val="0"/>
              </a:spcAft>
              <a:buClr>
                <a:schemeClr val="dk1"/>
              </a:buClr>
              <a:buSzPts val="2800"/>
              <a:buNone/>
            </a:pPr>
            <a:endParaRPr lang="sv-SE" dirty="0">
              <a:latin typeface="Arial" panose="020B0604020202020204" pitchFamily="34" charset="0"/>
              <a:cs typeface="Arial" panose="020B0604020202020204" pitchFamily="34" charset="0"/>
            </a:endParaRPr>
          </a:p>
          <a:p>
            <a:pPr>
              <a:spcBef>
                <a:spcPts val="0"/>
              </a:spcBef>
              <a:buClr>
                <a:schemeClr val="dk1"/>
              </a:buClr>
              <a:buSzPts val="2800"/>
            </a:pPr>
            <a:r>
              <a:rPr lang="sv-SE" dirty="0">
                <a:latin typeface="Arial" panose="020B0604020202020204" pitchFamily="34" charset="0"/>
                <a:cs typeface="Arial" panose="020B0604020202020204" pitchFamily="34" charset="0"/>
              </a:rPr>
              <a:t>Är det något material som inte fungerar eller kan ändras? </a:t>
            </a:r>
            <a:endParaRPr dirty="0">
              <a:latin typeface="Arial" panose="020B0604020202020204" pitchFamily="34" charset="0"/>
              <a:cs typeface="Arial" panose="020B0604020202020204" pitchFamily="34" charset="0"/>
            </a:endParaRPr>
          </a:p>
        </p:txBody>
      </p:sp>
      <p:pic>
        <p:nvPicPr>
          <p:cNvPr id="393" name="Google Shape;393;p34"/>
          <p:cNvPicPr preferRelativeResize="0"/>
          <p:nvPr/>
        </p:nvPicPr>
        <p:blipFill rotWithShape="1">
          <a:blip r:embed="rId3">
            <a:alphaModFix/>
          </a:blip>
          <a:srcRect/>
          <a:stretch/>
        </p:blipFill>
        <p:spPr>
          <a:xfrm>
            <a:off x="11258616" y="6141916"/>
            <a:ext cx="933384" cy="701917"/>
          </a:xfrm>
          <a:prstGeom prst="rect">
            <a:avLst/>
          </a:prstGeom>
          <a:noFill/>
          <a:ln>
            <a:noFill/>
          </a:ln>
        </p:spPr>
      </p:pic>
      <p:pic>
        <p:nvPicPr>
          <p:cNvPr id="3" name="Bildobjekt 2" descr="En bild som visar clipart, rita, illustration, klädsel&#10;&#10;Automatiskt genererad beskrivning">
            <a:extLst>
              <a:ext uri="{FF2B5EF4-FFF2-40B4-BE49-F238E27FC236}">
                <a16:creationId xmlns:a16="http://schemas.microsoft.com/office/drawing/2014/main" id="{0D2ED633-FA86-8EB2-B843-038E134629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8416" y="255214"/>
            <a:ext cx="2869368" cy="300588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7"/>
        <p:cNvGrpSpPr/>
        <p:nvPr/>
      </p:nvGrpSpPr>
      <p:grpSpPr>
        <a:xfrm>
          <a:off x="0" y="0"/>
          <a:ext cx="0" cy="0"/>
          <a:chOff x="0" y="0"/>
          <a:chExt cx="0" cy="0"/>
        </a:xfrm>
      </p:grpSpPr>
      <p:sp useBgFill="1">
        <p:nvSpPr>
          <p:cNvPr id="410" name="Rectangle 409">
            <a:extLst>
              <a:ext uri="{FF2B5EF4-FFF2-40B4-BE49-F238E27FC236}">
                <a16:creationId xmlns:a16="http://schemas.microsoft.com/office/drawing/2014/main" id="{4513F69C-3D6D-4E72-9289-5BC3584D6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8" name="Google Shape;398;p35"/>
          <p:cNvSpPr txBox="1">
            <a:spLocks noGrp="1"/>
          </p:cNvSpPr>
          <p:nvPr>
            <p:ph type="title"/>
          </p:nvPr>
        </p:nvSpPr>
        <p:spPr>
          <a:xfrm>
            <a:off x="7527223" y="557189"/>
            <a:ext cx="3826577" cy="1671566"/>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sv-SE" sz="3700">
                <a:latin typeface="Arial" panose="020B0604020202020204" pitchFamily="34" charset="0"/>
                <a:cs typeface="Arial" panose="020B0604020202020204" pitchFamily="34" charset="0"/>
              </a:rPr>
              <a:t>Anpassa behandling efter </a:t>
            </a:r>
            <a:br>
              <a:rPr lang="sv-SE" sz="3700">
                <a:latin typeface="Arial" panose="020B0604020202020204" pitchFamily="34" charset="0"/>
                <a:cs typeface="Arial" panose="020B0604020202020204" pitchFamily="34" charset="0"/>
              </a:rPr>
            </a:br>
            <a:r>
              <a:rPr lang="sv-SE" sz="3700">
                <a:latin typeface="Arial" panose="020B0604020202020204" pitchFamily="34" charset="0"/>
                <a:cs typeface="Arial" panose="020B0604020202020204" pitchFamily="34" charset="0"/>
              </a:rPr>
              <a:t>patientens behov</a:t>
            </a:r>
          </a:p>
        </p:txBody>
      </p:sp>
      <p:pic>
        <p:nvPicPr>
          <p:cNvPr id="6" name="Bildobjekt 5" descr="En bild som visar väska, tillbehör&#10;&#10;Automatiskt genererad beskrivning">
            <a:extLst>
              <a:ext uri="{FF2B5EF4-FFF2-40B4-BE49-F238E27FC236}">
                <a16:creationId xmlns:a16="http://schemas.microsoft.com/office/drawing/2014/main" id="{474D3D80-98C0-69E7-5123-BA74C93481C7}"/>
              </a:ext>
            </a:extLst>
          </p:cNvPr>
          <p:cNvPicPr>
            <a:picLocks noChangeAspect="1"/>
          </p:cNvPicPr>
          <p:nvPr/>
        </p:nvPicPr>
        <p:blipFill rotWithShape="1">
          <a:blip r:embed="rId3">
            <a:extLst>
              <a:ext uri="{28A0092B-C50C-407E-A947-70E740481C1C}">
                <a14:useLocalDpi xmlns:a14="http://schemas.microsoft.com/office/drawing/2010/main" val="0"/>
              </a:ext>
            </a:extLst>
          </a:blip>
          <a:srcRect r="10549" b="2"/>
          <a:stretch/>
        </p:blipFill>
        <p:spPr>
          <a:xfrm>
            <a:off x="20" y="-1"/>
            <a:ext cx="3997732" cy="4469126"/>
          </a:xfrm>
          <a:prstGeom prst="rect">
            <a:avLst/>
          </a:prstGeom>
        </p:spPr>
      </p:pic>
      <p:pic>
        <p:nvPicPr>
          <p:cNvPr id="10" name="Bildobjekt 9" descr="En bild som visar mode, underkläder&#10;&#10;Automatiskt genererad beskrivning med medelhög exakthet">
            <a:extLst>
              <a:ext uri="{FF2B5EF4-FFF2-40B4-BE49-F238E27FC236}">
                <a16:creationId xmlns:a16="http://schemas.microsoft.com/office/drawing/2014/main" id="{A6BFB4E8-110C-77CD-8B8F-063E5AD7C17B}"/>
              </a:ext>
            </a:extLst>
          </p:cNvPr>
          <p:cNvPicPr>
            <a:picLocks noChangeAspect="1"/>
          </p:cNvPicPr>
          <p:nvPr/>
        </p:nvPicPr>
        <p:blipFill rotWithShape="1">
          <a:blip r:embed="rId4">
            <a:extLst>
              <a:ext uri="{28A0092B-C50C-407E-A947-70E740481C1C}">
                <a14:useLocalDpi xmlns:a14="http://schemas.microsoft.com/office/drawing/2010/main" val="0"/>
              </a:ext>
            </a:extLst>
          </a:blip>
          <a:srcRect t="6675" r="-1" b="6295"/>
          <a:stretch/>
        </p:blipFill>
        <p:spPr>
          <a:xfrm>
            <a:off x="4184069" y="-2"/>
            <a:ext cx="3027239" cy="2226220"/>
          </a:xfrm>
          <a:prstGeom prst="rect">
            <a:avLst/>
          </a:prstGeom>
        </p:spPr>
      </p:pic>
      <p:pic>
        <p:nvPicPr>
          <p:cNvPr id="12" name="Bildobjekt 11" descr="En bild som visar kakmått, skiss, köksredskap, konst&#10;&#10;Automatiskt genererad beskrivning">
            <a:extLst>
              <a:ext uri="{FF2B5EF4-FFF2-40B4-BE49-F238E27FC236}">
                <a16:creationId xmlns:a16="http://schemas.microsoft.com/office/drawing/2014/main" id="{7A3D5C1F-9857-FBED-F973-AA7AE11F7AE5}"/>
              </a:ext>
            </a:extLst>
          </p:cNvPr>
          <p:cNvPicPr>
            <a:picLocks noChangeAspect="1"/>
          </p:cNvPicPr>
          <p:nvPr/>
        </p:nvPicPr>
        <p:blipFill rotWithShape="1">
          <a:blip r:embed="rId5">
            <a:extLst>
              <a:ext uri="{28A0092B-C50C-407E-A947-70E740481C1C}">
                <a14:useLocalDpi xmlns:a14="http://schemas.microsoft.com/office/drawing/2010/main" val="0"/>
              </a:ext>
            </a:extLst>
          </a:blip>
          <a:srcRect t="5029" r="-1" b="15029"/>
          <a:stretch/>
        </p:blipFill>
        <p:spPr>
          <a:xfrm flipH="1">
            <a:off x="4184069" y="2406570"/>
            <a:ext cx="3027239" cy="2050948"/>
          </a:xfrm>
          <a:prstGeom prst="rect">
            <a:avLst/>
          </a:prstGeom>
        </p:spPr>
      </p:pic>
      <p:pic>
        <p:nvPicPr>
          <p:cNvPr id="8" name="Bildobjekt 7" descr="En bild som visar cylinder&#10;&#10;Automatiskt genererad beskrivning">
            <a:extLst>
              <a:ext uri="{FF2B5EF4-FFF2-40B4-BE49-F238E27FC236}">
                <a16:creationId xmlns:a16="http://schemas.microsoft.com/office/drawing/2014/main" id="{138D8173-9AE2-3868-3E94-833E80165FB7}"/>
              </a:ext>
            </a:extLst>
          </p:cNvPr>
          <p:cNvPicPr>
            <a:picLocks noChangeAspect="1"/>
          </p:cNvPicPr>
          <p:nvPr/>
        </p:nvPicPr>
        <p:blipFill rotWithShape="1">
          <a:blip r:embed="rId6">
            <a:extLst>
              <a:ext uri="{28A0092B-C50C-407E-A947-70E740481C1C}">
                <a14:useLocalDpi xmlns:a14="http://schemas.microsoft.com/office/drawing/2010/main" val="0"/>
              </a:ext>
            </a:extLst>
          </a:blip>
          <a:srcRect t="2716" r="-3" b="10581"/>
          <a:stretch/>
        </p:blipFill>
        <p:spPr>
          <a:xfrm>
            <a:off x="-3717" y="4638290"/>
            <a:ext cx="3020892" cy="2219710"/>
          </a:xfrm>
          <a:prstGeom prst="rect">
            <a:avLst/>
          </a:prstGeom>
        </p:spPr>
      </p:pic>
      <p:pic>
        <p:nvPicPr>
          <p:cNvPr id="4" name="Bildobjekt 3" descr="En bild som visar verktyg, design&#10;&#10;Automatiskt genererad beskrivning">
            <a:extLst>
              <a:ext uri="{FF2B5EF4-FFF2-40B4-BE49-F238E27FC236}">
                <a16:creationId xmlns:a16="http://schemas.microsoft.com/office/drawing/2014/main" id="{F8F20208-BAA1-2002-7393-145F966F12B5}"/>
              </a:ext>
            </a:extLst>
          </p:cNvPr>
          <p:cNvPicPr>
            <a:picLocks noChangeAspect="1"/>
          </p:cNvPicPr>
          <p:nvPr/>
        </p:nvPicPr>
        <p:blipFill rotWithShape="1">
          <a:blip r:embed="rId7">
            <a:extLst>
              <a:ext uri="{28A0092B-C50C-407E-A947-70E740481C1C}">
                <a14:useLocalDpi xmlns:a14="http://schemas.microsoft.com/office/drawing/2010/main" val="0"/>
              </a:ext>
            </a:extLst>
          </a:blip>
          <a:srcRect t="4140" r="3" b="841"/>
          <a:stretch/>
        </p:blipFill>
        <p:spPr>
          <a:xfrm>
            <a:off x="3184628" y="4629236"/>
            <a:ext cx="4026679" cy="2228764"/>
          </a:xfrm>
          <a:prstGeom prst="rect">
            <a:avLst/>
          </a:prstGeom>
        </p:spPr>
      </p:pic>
      <p:sp>
        <p:nvSpPr>
          <p:cNvPr id="399" name="Google Shape;399;p35"/>
          <p:cNvSpPr txBox="1">
            <a:spLocks noGrp="1"/>
          </p:cNvSpPr>
          <p:nvPr>
            <p:ph type="body" idx="1"/>
          </p:nvPr>
        </p:nvSpPr>
        <p:spPr>
          <a:xfrm>
            <a:off x="7527223" y="2400475"/>
            <a:ext cx="3826578" cy="3776488"/>
          </a:xfrm>
          <a:prstGeom prst="rect">
            <a:avLst/>
          </a:prstGeom>
        </p:spPr>
        <p:txBody>
          <a:bodyPr spcFirstLastPara="1" lIns="91425" tIns="45700" rIns="91425" bIns="45700" anchorCtr="0">
            <a:normAutofit/>
          </a:bodyPr>
          <a:lstStyle/>
          <a:p>
            <a:pPr marL="0" lvl="0" indent="0" rtl="0">
              <a:spcBef>
                <a:spcPts val="0"/>
              </a:spcBef>
              <a:spcAft>
                <a:spcPts val="600"/>
              </a:spcAft>
              <a:buClr>
                <a:schemeClr val="dk1"/>
              </a:buClr>
              <a:buSzPts val="2800"/>
              <a:buNone/>
            </a:pPr>
            <a:r>
              <a:rPr lang="sv-SE" sz="1700"/>
              <a:t>Vilket material fungerar bäst för patienten och hur ska det användas?</a:t>
            </a:r>
          </a:p>
          <a:p>
            <a:pPr marL="0" lvl="0" indent="0" rtl="0">
              <a:spcBef>
                <a:spcPts val="0"/>
              </a:spcBef>
              <a:spcAft>
                <a:spcPts val="600"/>
              </a:spcAft>
              <a:buClr>
                <a:schemeClr val="dk1"/>
              </a:buClr>
              <a:buSzPts val="2800"/>
              <a:buNone/>
            </a:pPr>
            <a:endParaRPr lang="sv-SE" sz="1700"/>
          </a:p>
          <a:p>
            <a:pPr marL="0" lvl="0" indent="0" rtl="0">
              <a:spcBef>
                <a:spcPts val="0"/>
              </a:spcBef>
              <a:spcAft>
                <a:spcPts val="600"/>
              </a:spcAft>
              <a:buClr>
                <a:schemeClr val="dk1"/>
              </a:buClr>
              <a:buSzPts val="2800"/>
              <a:buNone/>
            </a:pPr>
            <a:r>
              <a:rPr lang="sv-SE" sz="1700"/>
              <a:t>Kateterventil eller påse?</a:t>
            </a:r>
          </a:p>
          <a:p>
            <a:pPr marL="0" lvl="0" indent="0" rtl="0">
              <a:spcBef>
                <a:spcPts val="0"/>
              </a:spcBef>
              <a:spcAft>
                <a:spcPts val="600"/>
              </a:spcAft>
              <a:buClr>
                <a:schemeClr val="dk1"/>
              </a:buClr>
              <a:buSzPts val="2800"/>
              <a:buNone/>
            </a:pPr>
            <a:endParaRPr lang="sv-SE" sz="1700"/>
          </a:p>
          <a:p>
            <a:pPr marL="0" lvl="0" indent="0" rtl="0">
              <a:spcBef>
                <a:spcPts val="0"/>
              </a:spcBef>
              <a:spcAft>
                <a:spcPts val="600"/>
              </a:spcAft>
              <a:buClr>
                <a:schemeClr val="dk1"/>
              </a:buClr>
              <a:buSzPts val="2800"/>
              <a:buNone/>
            </a:pPr>
            <a:r>
              <a:rPr lang="sv-SE" sz="1700"/>
              <a:t>benstrumpa, band eller benpåse</a:t>
            </a:r>
          </a:p>
          <a:p>
            <a:pPr marL="0" lvl="0" indent="0" rtl="0">
              <a:spcBef>
                <a:spcPts val="0"/>
              </a:spcBef>
              <a:spcAft>
                <a:spcPts val="600"/>
              </a:spcAft>
              <a:buClr>
                <a:schemeClr val="dk1"/>
              </a:buClr>
              <a:buSzPts val="2800"/>
              <a:buNone/>
            </a:pPr>
            <a:endParaRPr lang="sv-SE" sz="1700"/>
          </a:p>
          <a:p>
            <a:pPr marL="0" lvl="0" indent="0" rtl="0">
              <a:spcBef>
                <a:spcPts val="0"/>
              </a:spcBef>
              <a:spcAft>
                <a:spcPts val="600"/>
              </a:spcAft>
              <a:buClr>
                <a:schemeClr val="dk1"/>
              </a:buClr>
              <a:buSzPts val="2800"/>
              <a:buNone/>
            </a:pPr>
            <a:r>
              <a:rPr lang="sv-SE" sz="1700"/>
              <a:t>Fixering</a:t>
            </a:r>
          </a:p>
          <a:p>
            <a:pPr marL="0" lvl="0" indent="0" rtl="0">
              <a:spcBef>
                <a:spcPts val="0"/>
              </a:spcBef>
              <a:spcAft>
                <a:spcPts val="600"/>
              </a:spcAft>
              <a:buClr>
                <a:schemeClr val="dk1"/>
              </a:buClr>
              <a:buSzPts val="2800"/>
              <a:buNone/>
            </a:pPr>
            <a:endParaRPr lang="sv-SE" sz="1700"/>
          </a:p>
          <a:p>
            <a:pPr marL="0" lvl="0" indent="0" rtl="0">
              <a:spcBef>
                <a:spcPts val="0"/>
              </a:spcBef>
              <a:spcAft>
                <a:spcPts val="600"/>
              </a:spcAft>
              <a:buClr>
                <a:schemeClr val="dk1"/>
              </a:buClr>
              <a:buSzPts val="2800"/>
              <a:buNone/>
            </a:pPr>
            <a:r>
              <a:rPr lang="sv-SE" sz="1700"/>
              <a:t>Hur ofta behöver katetern bytas?</a:t>
            </a:r>
          </a:p>
          <a:p>
            <a:pPr marL="0" lvl="0" indent="0" rtl="0">
              <a:spcBef>
                <a:spcPts val="0"/>
              </a:spcBef>
              <a:spcAft>
                <a:spcPts val="600"/>
              </a:spcAft>
              <a:buClr>
                <a:schemeClr val="dk1"/>
              </a:buClr>
              <a:buSzPts val="2800"/>
              <a:buNone/>
            </a:pPr>
            <a:endParaRPr lang="sv-SE" sz="1700"/>
          </a:p>
          <a:p>
            <a:pPr marL="0" lvl="0" indent="0" rtl="0">
              <a:spcBef>
                <a:spcPts val="0"/>
              </a:spcBef>
              <a:spcAft>
                <a:spcPts val="600"/>
              </a:spcAft>
              <a:buClr>
                <a:schemeClr val="dk1"/>
              </a:buClr>
              <a:buSzPts val="2800"/>
              <a:buNone/>
            </a:pPr>
            <a:r>
              <a:rPr lang="sv-SE" sz="1700"/>
              <a:t>Sp-kateter eller RIK?</a:t>
            </a:r>
          </a:p>
        </p:txBody>
      </p:sp>
      <p:pic>
        <p:nvPicPr>
          <p:cNvPr id="400" name="Google Shape;400;p35"/>
          <p:cNvPicPr preferRelativeResize="0"/>
          <p:nvPr/>
        </p:nvPicPr>
        <p:blipFill rotWithShape="1">
          <a:blip r:embed="rId8">
            <a:alphaModFix/>
          </a:blip>
          <a:srcRect/>
          <a:stretch/>
        </p:blipFill>
        <p:spPr>
          <a:xfrm>
            <a:off x="11258616" y="6141916"/>
            <a:ext cx="933384" cy="70191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9"/>
        <p:cNvGrpSpPr/>
        <p:nvPr/>
      </p:nvGrpSpPr>
      <p:grpSpPr>
        <a:xfrm>
          <a:off x="0" y="0"/>
          <a:ext cx="0" cy="0"/>
          <a:chOff x="0" y="0"/>
          <a:chExt cx="0" cy="0"/>
        </a:xfrm>
      </p:grpSpPr>
      <p:sp useBgFill="1">
        <p:nvSpPr>
          <p:cNvPr id="384" name="Rectangle 383">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Google Shape;370;p31"/>
          <p:cNvSpPr txBox="1">
            <a:spLocks noGrp="1"/>
          </p:cNvSpPr>
          <p:nvPr>
            <p:ph type="title"/>
          </p:nvPr>
        </p:nvSpPr>
        <p:spPr>
          <a:xfrm>
            <a:off x="838201" y="365125"/>
            <a:ext cx="3816095" cy="1938076"/>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sv-SE">
                <a:latin typeface="Arial" panose="020B0604020202020204" pitchFamily="34" charset="0"/>
                <a:cs typeface="Arial" panose="020B0604020202020204" pitchFamily="34" charset="0"/>
              </a:rPr>
              <a:t>Enkla observationer och kontroller</a:t>
            </a:r>
          </a:p>
        </p:txBody>
      </p:sp>
      <p:sp>
        <p:nvSpPr>
          <p:cNvPr id="371" name="Google Shape;371;p31"/>
          <p:cNvSpPr txBox="1">
            <a:spLocks noGrp="1"/>
          </p:cNvSpPr>
          <p:nvPr>
            <p:ph type="body" idx="1"/>
          </p:nvPr>
        </p:nvSpPr>
        <p:spPr>
          <a:xfrm>
            <a:off x="838201" y="2482589"/>
            <a:ext cx="3816096" cy="3694373"/>
          </a:xfrm>
          <a:prstGeom prst="rect">
            <a:avLst/>
          </a:prstGeom>
        </p:spPr>
        <p:txBody>
          <a:bodyPr spcFirstLastPara="1" lIns="91425" tIns="45700" rIns="91425" bIns="45700" anchorCtr="0">
            <a:normAutofit/>
          </a:bodyPr>
          <a:lstStyle/>
          <a:p>
            <a:pPr marL="0" lvl="0" indent="0" rtl="0">
              <a:spcBef>
                <a:spcPts val="0"/>
              </a:spcBef>
              <a:spcAft>
                <a:spcPts val="600"/>
              </a:spcAft>
              <a:buClr>
                <a:schemeClr val="dk1"/>
              </a:buClr>
              <a:buSzPts val="2800"/>
              <a:buNone/>
            </a:pPr>
            <a:r>
              <a:rPr lang="sv-SE" sz="2000" dirty="0">
                <a:latin typeface="Arial" panose="020B0604020202020204" pitchFamily="34" charset="0"/>
                <a:cs typeface="Arial" panose="020B0604020202020204" pitchFamily="34" charset="0"/>
              </a:rPr>
              <a:t>Vad bör patienten vara observant på?</a:t>
            </a:r>
          </a:p>
          <a:p>
            <a:pPr marL="0" lvl="0" indent="0" rtl="0">
              <a:spcBef>
                <a:spcPts val="0"/>
              </a:spcBef>
              <a:spcAft>
                <a:spcPts val="600"/>
              </a:spcAft>
              <a:buClr>
                <a:schemeClr val="dk1"/>
              </a:buClr>
              <a:buSzPts val="2800"/>
              <a:buNone/>
            </a:pPr>
            <a:endParaRPr lang="sv-SE" sz="2000" dirty="0">
              <a:latin typeface="Arial" panose="020B0604020202020204" pitchFamily="34" charset="0"/>
              <a:cs typeface="Arial" panose="020B0604020202020204" pitchFamily="34" charset="0"/>
            </a:endParaRPr>
          </a:p>
          <a:p>
            <a:pPr marL="0" lvl="0" indent="0" rtl="0">
              <a:spcBef>
                <a:spcPts val="0"/>
              </a:spcBef>
              <a:spcAft>
                <a:spcPts val="600"/>
              </a:spcAft>
              <a:buClr>
                <a:schemeClr val="dk1"/>
              </a:buClr>
              <a:buSzPts val="2800"/>
              <a:buNone/>
            </a:pPr>
            <a:r>
              <a:rPr lang="sv-SE" sz="2000" dirty="0">
                <a:latin typeface="Arial" panose="020B0604020202020204" pitchFamily="34" charset="0"/>
                <a:cs typeface="Arial" panose="020B0604020202020204" pitchFamily="34" charset="0"/>
              </a:rPr>
              <a:t>Enkel egenvård</a:t>
            </a:r>
          </a:p>
          <a:p>
            <a:pPr marL="0" lvl="0" indent="0" rtl="0">
              <a:spcBef>
                <a:spcPts val="0"/>
              </a:spcBef>
              <a:spcAft>
                <a:spcPts val="600"/>
              </a:spcAft>
              <a:buClr>
                <a:schemeClr val="dk1"/>
              </a:buClr>
              <a:buSzPts val="2800"/>
              <a:buNone/>
            </a:pPr>
            <a:endParaRPr lang="sv-SE" sz="2000" dirty="0">
              <a:latin typeface="Arial" panose="020B0604020202020204" pitchFamily="34" charset="0"/>
              <a:cs typeface="Arial" panose="020B0604020202020204" pitchFamily="34" charset="0"/>
            </a:endParaRPr>
          </a:p>
          <a:p>
            <a:pPr marL="0" lvl="0" indent="0" rtl="0">
              <a:spcBef>
                <a:spcPts val="0"/>
              </a:spcBef>
              <a:spcAft>
                <a:spcPts val="600"/>
              </a:spcAft>
              <a:buClr>
                <a:schemeClr val="dk1"/>
              </a:buClr>
              <a:buSzPts val="2800"/>
              <a:buNone/>
            </a:pPr>
            <a:r>
              <a:rPr lang="sv-SE" sz="2000" dirty="0">
                <a:latin typeface="Arial" panose="020B0604020202020204" pitchFamily="34" charset="0"/>
                <a:cs typeface="Arial" panose="020B0604020202020204" pitchFamily="34" charset="0"/>
              </a:rPr>
              <a:t>Hygien</a:t>
            </a:r>
          </a:p>
          <a:p>
            <a:pPr marL="0" lvl="0" indent="0" rtl="0">
              <a:spcBef>
                <a:spcPts val="0"/>
              </a:spcBef>
              <a:spcAft>
                <a:spcPts val="600"/>
              </a:spcAft>
              <a:buClr>
                <a:schemeClr val="dk1"/>
              </a:buClr>
              <a:buSzPts val="2800"/>
              <a:buNone/>
            </a:pPr>
            <a:endParaRPr lang="sv-SE" sz="2000" dirty="0">
              <a:latin typeface="Arial" panose="020B0604020202020204" pitchFamily="34" charset="0"/>
              <a:cs typeface="Arial" panose="020B0604020202020204" pitchFamily="34" charset="0"/>
            </a:endParaRPr>
          </a:p>
          <a:p>
            <a:pPr marL="0" lvl="0" indent="0" rtl="0">
              <a:spcBef>
                <a:spcPts val="0"/>
              </a:spcBef>
              <a:spcAft>
                <a:spcPts val="600"/>
              </a:spcAft>
              <a:buClr>
                <a:schemeClr val="dk1"/>
              </a:buClr>
              <a:buSzPts val="2800"/>
              <a:buNone/>
            </a:pPr>
            <a:r>
              <a:rPr lang="sv-SE" sz="2000" dirty="0">
                <a:latin typeface="Arial" panose="020B0604020202020204" pitchFamily="34" charset="0"/>
                <a:cs typeface="Arial" panose="020B0604020202020204" pitchFamily="34" charset="0"/>
              </a:rPr>
              <a:t>Dryck</a:t>
            </a:r>
          </a:p>
        </p:txBody>
      </p:sp>
      <p:pic>
        <p:nvPicPr>
          <p:cNvPr id="4" name="Bildobjekt 3" descr="En bild som visar vätska, flytande, Transparent material, Lösningsmedel&#10;&#10;Automatiskt genererad beskrivning">
            <a:extLst>
              <a:ext uri="{FF2B5EF4-FFF2-40B4-BE49-F238E27FC236}">
                <a16:creationId xmlns:a16="http://schemas.microsoft.com/office/drawing/2014/main" id="{782FCBD6-5E21-100F-B06B-F8A945A5CA52}"/>
              </a:ext>
            </a:extLst>
          </p:cNvPr>
          <p:cNvPicPr>
            <a:picLocks noChangeAspect="1"/>
          </p:cNvPicPr>
          <p:nvPr/>
        </p:nvPicPr>
        <p:blipFill rotWithShape="1">
          <a:blip r:embed="rId3">
            <a:extLst>
              <a:ext uri="{28A0092B-C50C-407E-A947-70E740481C1C}">
                <a14:useLocalDpi xmlns:a14="http://schemas.microsoft.com/office/drawing/2010/main" val="0"/>
              </a:ext>
            </a:extLst>
          </a:blip>
          <a:srcRect t="601" r="-1" b="9277"/>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Bildobjekt 4" descr="En bild som visar Rörmokeritillbehör, person, kran, diskho&#10;&#10;Automatiskt genererad beskrivning">
            <a:extLst>
              <a:ext uri="{FF2B5EF4-FFF2-40B4-BE49-F238E27FC236}">
                <a16:creationId xmlns:a16="http://schemas.microsoft.com/office/drawing/2014/main" id="{CD2F92FF-C784-D83F-9102-3BFC3823FB02}"/>
              </a:ext>
            </a:extLst>
          </p:cNvPr>
          <p:cNvPicPr>
            <a:picLocks noChangeAspect="1"/>
          </p:cNvPicPr>
          <p:nvPr/>
        </p:nvPicPr>
        <p:blipFill rotWithShape="1">
          <a:blip r:embed="rId4">
            <a:extLst>
              <a:ext uri="{28A0092B-C50C-407E-A947-70E740481C1C}">
                <a14:useLocalDpi xmlns:a14="http://schemas.microsoft.com/office/drawing/2010/main" val="0"/>
              </a:ext>
            </a:extLst>
          </a:blip>
          <a:srcRect t="28601" b="30515"/>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372" name="Google Shape;372;p31"/>
          <p:cNvPicPr preferRelativeResize="0"/>
          <p:nvPr/>
        </p:nvPicPr>
        <p:blipFill rotWithShape="1">
          <a:blip r:embed="rId5">
            <a:alphaModFix/>
          </a:blip>
          <a:srcRect/>
          <a:stretch/>
        </p:blipFill>
        <p:spPr>
          <a:xfrm>
            <a:off x="11258616" y="6141916"/>
            <a:ext cx="933384" cy="701917"/>
          </a:xfrm>
          <a:prstGeom prst="rect">
            <a:avLst/>
          </a:prstGeom>
          <a:noFill/>
          <a:ln>
            <a:noFill/>
          </a:ln>
        </p:spPr>
      </p:pic>
    </p:spTree>
    <p:extLst>
      <p:ext uri="{BB962C8B-B14F-4D97-AF65-F5344CB8AC3E}">
        <p14:creationId xmlns:p14="http://schemas.microsoft.com/office/powerpoint/2010/main" val="2945688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6"/>
        <p:cNvGrpSpPr/>
        <p:nvPr/>
      </p:nvGrpSpPr>
      <p:grpSpPr>
        <a:xfrm>
          <a:off x="0" y="0"/>
          <a:ext cx="0" cy="0"/>
          <a:chOff x="0" y="0"/>
          <a:chExt cx="0" cy="0"/>
        </a:xfrm>
      </p:grpSpPr>
      <p:sp useBgFill="1">
        <p:nvSpPr>
          <p:cNvPr id="396" name="Rectangle 388">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7" name="Google Shape;377;p32"/>
          <p:cNvSpPr txBox="1">
            <a:spLocks noGrp="1"/>
          </p:cNvSpPr>
          <p:nvPr>
            <p:ph type="title"/>
          </p:nvPr>
        </p:nvSpPr>
        <p:spPr>
          <a:xfrm>
            <a:off x="411480" y="987552"/>
            <a:ext cx="4485861" cy="1088136"/>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4400"/>
              <a:buFont typeface="Calibri"/>
              <a:buNone/>
            </a:pPr>
            <a:r>
              <a:rPr lang="sv-SE" sz="3400">
                <a:latin typeface="Arial" panose="020B0604020202020204" pitchFamily="34" charset="0"/>
                <a:cs typeface="Arial" panose="020B0604020202020204" pitchFamily="34" charset="0"/>
              </a:rPr>
              <a:t>SEX med kateter?</a:t>
            </a:r>
          </a:p>
        </p:txBody>
      </p:sp>
      <p:sp>
        <p:nvSpPr>
          <p:cNvPr id="391" name="Rectangle 390">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3" name="Rectangle 392">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Google Shape;378;p32"/>
          <p:cNvSpPr txBox="1">
            <a:spLocks noGrp="1"/>
          </p:cNvSpPr>
          <p:nvPr>
            <p:ph type="body" idx="1"/>
          </p:nvPr>
        </p:nvSpPr>
        <p:spPr>
          <a:xfrm>
            <a:off x="411479" y="2688336"/>
            <a:ext cx="4498848" cy="3584448"/>
          </a:xfrm>
          <a:prstGeom prst="rect">
            <a:avLst/>
          </a:prstGeom>
        </p:spPr>
        <p:txBody>
          <a:bodyPr spcFirstLastPara="1" lIns="91425" tIns="45700" rIns="91425" bIns="45700" anchor="t" anchorCtr="0">
            <a:normAutofit/>
          </a:bodyPr>
          <a:lstStyle/>
          <a:p>
            <a:pPr marL="0" lvl="0" indent="0" rtl="0">
              <a:spcBef>
                <a:spcPts val="0"/>
              </a:spcBef>
              <a:spcAft>
                <a:spcPts val="600"/>
              </a:spcAft>
              <a:buClr>
                <a:schemeClr val="dk1"/>
              </a:buClr>
              <a:buSzPts val="2800"/>
              <a:buNone/>
            </a:pPr>
            <a:endParaRPr lang="sv-SE" sz="1800"/>
          </a:p>
          <a:p>
            <a:pPr marL="0" lvl="0" indent="0" rtl="0">
              <a:spcBef>
                <a:spcPts val="0"/>
              </a:spcBef>
              <a:spcAft>
                <a:spcPts val="600"/>
              </a:spcAft>
              <a:buClr>
                <a:schemeClr val="dk1"/>
              </a:buClr>
              <a:buSzPts val="2800"/>
              <a:buNone/>
            </a:pPr>
            <a:endParaRPr lang="sv-SE" sz="1800"/>
          </a:p>
          <a:p>
            <a:pPr marL="0" lvl="0" indent="0" rtl="0">
              <a:spcBef>
                <a:spcPts val="0"/>
              </a:spcBef>
              <a:spcAft>
                <a:spcPts val="600"/>
              </a:spcAft>
              <a:buClr>
                <a:schemeClr val="dk1"/>
              </a:buClr>
              <a:buSzPts val="2800"/>
              <a:buNone/>
            </a:pPr>
            <a:r>
              <a:rPr lang="sv-SE" sz="1800">
                <a:latin typeface="Arial" panose="020B0604020202020204" pitchFamily="34" charset="0"/>
                <a:cs typeface="Arial" panose="020B0604020202020204" pitchFamily="34" charset="0"/>
              </a:rPr>
              <a:t>RIK </a:t>
            </a:r>
          </a:p>
          <a:p>
            <a:pPr marL="0" lvl="0" indent="0" rtl="0">
              <a:spcBef>
                <a:spcPts val="0"/>
              </a:spcBef>
              <a:spcAft>
                <a:spcPts val="600"/>
              </a:spcAft>
              <a:buClr>
                <a:schemeClr val="dk1"/>
              </a:buClr>
              <a:buSzPts val="2800"/>
              <a:buNone/>
            </a:pPr>
            <a:endParaRPr lang="sv-SE" sz="1800">
              <a:latin typeface="Arial" panose="020B0604020202020204" pitchFamily="34" charset="0"/>
              <a:cs typeface="Arial" panose="020B0604020202020204" pitchFamily="34" charset="0"/>
            </a:endParaRPr>
          </a:p>
          <a:p>
            <a:pPr marL="0" lvl="0" indent="0" rtl="0">
              <a:spcBef>
                <a:spcPts val="0"/>
              </a:spcBef>
              <a:spcAft>
                <a:spcPts val="600"/>
              </a:spcAft>
              <a:buClr>
                <a:schemeClr val="dk1"/>
              </a:buClr>
              <a:buSzPts val="2800"/>
              <a:buNone/>
            </a:pPr>
            <a:r>
              <a:rPr lang="sv-SE" sz="1800">
                <a:latin typeface="Arial" panose="020B0604020202020204" pitchFamily="34" charset="0"/>
                <a:cs typeface="Arial" panose="020B0604020202020204" pitchFamily="34" charset="0"/>
              </a:rPr>
              <a:t>Sp-kateter </a:t>
            </a:r>
          </a:p>
          <a:p>
            <a:pPr marL="0" lvl="0" indent="0" rtl="0">
              <a:spcBef>
                <a:spcPts val="0"/>
              </a:spcBef>
              <a:spcAft>
                <a:spcPts val="600"/>
              </a:spcAft>
              <a:buClr>
                <a:schemeClr val="dk1"/>
              </a:buClr>
              <a:buSzPts val="2800"/>
              <a:buNone/>
            </a:pPr>
            <a:endParaRPr lang="sv-SE" sz="1800">
              <a:latin typeface="Arial" panose="020B0604020202020204" pitchFamily="34" charset="0"/>
              <a:cs typeface="Arial" panose="020B0604020202020204" pitchFamily="34" charset="0"/>
            </a:endParaRPr>
          </a:p>
          <a:p>
            <a:pPr marL="0" lvl="0" indent="0" rtl="0">
              <a:spcBef>
                <a:spcPts val="0"/>
              </a:spcBef>
              <a:spcAft>
                <a:spcPts val="600"/>
              </a:spcAft>
              <a:buClr>
                <a:schemeClr val="dk1"/>
              </a:buClr>
              <a:buSzPts val="2800"/>
              <a:buNone/>
            </a:pPr>
            <a:r>
              <a:rPr lang="sv-SE" sz="1800">
                <a:latin typeface="Arial" panose="020B0604020202020204" pitchFamily="34" charset="0"/>
                <a:cs typeface="Arial" panose="020B0604020202020204" pitchFamily="34" charset="0"/>
              </a:rPr>
              <a:t>”Kateter paus”</a:t>
            </a:r>
          </a:p>
          <a:p>
            <a:pPr marL="0" lvl="0" indent="0" rtl="0">
              <a:spcBef>
                <a:spcPts val="0"/>
              </a:spcBef>
              <a:spcAft>
                <a:spcPts val="600"/>
              </a:spcAft>
              <a:buClr>
                <a:schemeClr val="dk1"/>
              </a:buClr>
              <a:buSzPts val="2800"/>
              <a:buNone/>
            </a:pPr>
            <a:endParaRPr lang="sv-SE" sz="1800"/>
          </a:p>
        </p:txBody>
      </p:sp>
      <p:pic>
        <p:nvPicPr>
          <p:cNvPr id="3" name="Bildobjekt 2" descr="En bild som visar rita, tecknad serie, möbler, illustration&#10;&#10;Automatiskt genererad beskrivning">
            <a:extLst>
              <a:ext uri="{FF2B5EF4-FFF2-40B4-BE49-F238E27FC236}">
                <a16:creationId xmlns:a16="http://schemas.microsoft.com/office/drawing/2014/main" id="{8335FB99-CA5B-523F-CE4F-D78A65E0B1F5}"/>
              </a:ext>
            </a:extLst>
          </p:cNvPr>
          <p:cNvPicPr>
            <a:picLocks noChangeAspect="1"/>
          </p:cNvPicPr>
          <p:nvPr/>
        </p:nvPicPr>
        <p:blipFill rotWithShape="1">
          <a:blip r:embed="rId3">
            <a:extLst>
              <a:ext uri="{28A0092B-C50C-407E-A947-70E740481C1C}">
                <a14:useLocalDpi xmlns:a14="http://schemas.microsoft.com/office/drawing/2010/main" val="0"/>
              </a:ext>
            </a:extLst>
          </a:blip>
          <a:srcRect t="377" r="1"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pic>
        <p:nvPicPr>
          <p:cNvPr id="379" name="Google Shape;379;p32"/>
          <p:cNvPicPr preferRelativeResize="0"/>
          <p:nvPr/>
        </p:nvPicPr>
        <p:blipFill rotWithShape="1">
          <a:blip r:embed="rId4">
            <a:alphaModFix/>
          </a:blip>
          <a:srcRect/>
          <a:stretch/>
        </p:blipFill>
        <p:spPr>
          <a:xfrm>
            <a:off x="11258616" y="6139101"/>
            <a:ext cx="933384" cy="701917"/>
          </a:xfrm>
          <a:prstGeom prst="rect">
            <a:avLst/>
          </a:prstGeom>
          <a:noFill/>
          <a:ln>
            <a:noFill/>
          </a:ln>
        </p:spPr>
      </p:pic>
    </p:spTree>
    <p:extLst>
      <p:ext uri="{BB962C8B-B14F-4D97-AF65-F5344CB8AC3E}">
        <p14:creationId xmlns:p14="http://schemas.microsoft.com/office/powerpoint/2010/main" val="3537099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0"/>
        <p:cNvGrpSpPr/>
        <p:nvPr/>
      </p:nvGrpSpPr>
      <p:grpSpPr>
        <a:xfrm>
          <a:off x="0" y="0"/>
          <a:ext cx="0" cy="0"/>
          <a:chOff x="0" y="0"/>
          <a:chExt cx="0" cy="0"/>
        </a:xfrm>
      </p:grpSpPr>
      <p:sp useBgFill="1">
        <p:nvSpPr>
          <p:cNvPr id="407" name="Rectangle 406">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9" name="Freeform: Shape 408">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1" name="Google Shape;391;p34"/>
          <p:cNvSpPr txBox="1">
            <a:spLocks noGrp="1"/>
          </p:cNvSpPr>
          <p:nvPr>
            <p:ph type="title"/>
          </p:nvPr>
        </p:nvSpPr>
        <p:spPr>
          <a:xfrm>
            <a:off x="773408" y="992094"/>
            <a:ext cx="3616913" cy="2795160"/>
          </a:xfrm>
          <a:prstGeom prst="rect">
            <a:avLst/>
          </a:prstGeom>
        </p:spPr>
        <p:txBody>
          <a:bodyPr spcFirstLastPara="1" vert="horz" lIns="91440" tIns="45720" rIns="91440" bIns="45720" rtlCol="0" anchor="b" anchorCtr="0">
            <a:normAutofit/>
          </a:bodyPr>
          <a:lstStyle/>
          <a:p>
            <a:pPr marL="0" lvl="0" indent="0" algn="ctr">
              <a:spcAft>
                <a:spcPts val="0"/>
              </a:spcAft>
              <a:buClr>
                <a:schemeClr val="dk1"/>
              </a:buClr>
              <a:buSzPts val="4400"/>
            </a:pPr>
            <a:r>
              <a:rPr lang="en-US" kern="1200">
                <a:solidFill>
                  <a:schemeClr val="tx1"/>
                </a:solidFill>
                <a:latin typeface="+mj-lt"/>
                <a:ea typeface="+mj-ea"/>
                <a:cs typeface="+mj-cs"/>
              </a:rPr>
              <a:t>Hur fungerar detta på era sjukhus?</a:t>
            </a:r>
          </a:p>
        </p:txBody>
      </p:sp>
      <p:pic>
        <p:nvPicPr>
          <p:cNvPr id="6" name="Bildobjekt 5">
            <a:extLst>
              <a:ext uri="{FF2B5EF4-FFF2-40B4-BE49-F238E27FC236}">
                <a16:creationId xmlns:a16="http://schemas.microsoft.com/office/drawing/2014/main" id="{91671E38-50DA-52A9-FB49-07FDA8342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801" y="578738"/>
            <a:ext cx="5670549" cy="5670549"/>
          </a:xfrm>
          <a:prstGeom prst="rect">
            <a:avLst/>
          </a:prstGeom>
        </p:spPr>
      </p:pic>
      <p:pic>
        <p:nvPicPr>
          <p:cNvPr id="393" name="Google Shape;393;p34"/>
          <p:cNvPicPr preferRelativeResize="0"/>
          <p:nvPr/>
        </p:nvPicPr>
        <p:blipFill rotWithShape="1">
          <a:blip r:embed="rId4">
            <a:alphaModFix/>
          </a:blip>
          <a:srcRect/>
          <a:stretch/>
        </p:blipFill>
        <p:spPr>
          <a:xfrm>
            <a:off x="11258616" y="6141916"/>
            <a:ext cx="933384" cy="701917"/>
          </a:xfrm>
          <a:prstGeom prst="rect">
            <a:avLst/>
          </a:prstGeom>
          <a:noFill/>
          <a:ln>
            <a:noFill/>
          </a:ln>
        </p:spPr>
      </p:pic>
      <p:sp>
        <p:nvSpPr>
          <p:cNvPr id="392" name="Google Shape;392;p34"/>
          <p:cNvSpPr txBox="1">
            <a:spLocks noGrp="1"/>
          </p:cNvSpPr>
          <p:nvPr>
            <p:ph type="body" idx="1"/>
          </p:nvPr>
        </p:nvSpPr>
        <p:spPr>
          <a:xfrm>
            <a:off x="838200" y="2401330"/>
            <a:ext cx="6797405" cy="3719384"/>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2800"/>
              <a:buNone/>
            </a:pPr>
            <a:endParaRPr lang="sv-SE" sz="2000"/>
          </a:p>
        </p:txBody>
      </p:sp>
    </p:spTree>
    <p:extLst>
      <p:ext uri="{BB962C8B-B14F-4D97-AF65-F5344CB8AC3E}">
        <p14:creationId xmlns:p14="http://schemas.microsoft.com/office/powerpoint/2010/main" val="3117137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7"/>
        <p:cNvGrpSpPr/>
        <p:nvPr/>
      </p:nvGrpSpPr>
      <p:grpSpPr>
        <a:xfrm>
          <a:off x="0" y="0"/>
          <a:ext cx="0" cy="0"/>
          <a:chOff x="0" y="0"/>
          <a:chExt cx="0" cy="0"/>
        </a:xfrm>
      </p:grpSpPr>
      <p:sp useBgFill="1">
        <p:nvSpPr>
          <p:cNvPr id="405" name="Rectangle 40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8" name="Google Shape;398;p35"/>
          <p:cNvSpPr txBox="1">
            <a:spLocks noGrp="1"/>
          </p:cNvSpPr>
          <p:nvPr>
            <p:ph type="title"/>
          </p:nvPr>
        </p:nvSpPr>
        <p:spPr>
          <a:xfrm>
            <a:off x="841248" y="548640"/>
            <a:ext cx="3600860" cy="5431536"/>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sv-SE" sz="3800">
                <a:latin typeface="Arial" panose="020B0604020202020204" pitchFamily="34" charset="0"/>
                <a:cs typeface="Arial" panose="020B0604020202020204" pitchFamily="34" charset="0"/>
              </a:rPr>
              <a:t>Kateterskador/ komplikationer </a:t>
            </a:r>
          </a:p>
        </p:txBody>
      </p:sp>
      <p:sp>
        <p:nvSpPr>
          <p:cNvPr id="40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9" name="Google Shape;399;p35"/>
          <p:cNvSpPr txBox="1">
            <a:spLocks noGrp="1"/>
          </p:cNvSpPr>
          <p:nvPr>
            <p:ph type="body" idx="1"/>
          </p:nvPr>
        </p:nvSpPr>
        <p:spPr>
          <a:xfrm>
            <a:off x="5126418" y="552091"/>
            <a:ext cx="6224335" cy="5431536"/>
          </a:xfrm>
          <a:prstGeom prst="rect">
            <a:avLst/>
          </a:prstGeom>
        </p:spPr>
        <p:txBody>
          <a:bodyPr spcFirstLastPara="1" lIns="91425" tIns="45700" rIns="91425" bIns="45700" anchor="ctr" anchorCtr="0">
            <a:normAutofit/>
          </a:bodyPr>
          <a:lstStyle/>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Infektion</a:t>
            </a:r>
          </a:p>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Inflammation</a:t>
            </a:r>
          </a:p>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Striktur</a:t>
            </a:r>
          </a:p>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Trauma</a:t>
            </a:r>
          </a:p>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Sten i urinblåsan</a:t>
            </a:r>
          </a:p>
          <a:p>
            <a:pPr rtl="0" fontAlgn="base">
              <a:spcBef>
                <a:spcPts val="1000"/>
              </a:spcBef>
              <a:spcAft>
                <a:spcPts val="0"/>
              </a:spcAft>
              <a:buFont typeface="Arial" panose="020B0604020202020204" pitchFamily="34" charset="0"/>
              <a:buChar char="•"/>
            </a:pPr>
            <a:r>
              <a:rPr lang="sv-SE" sz="2200" b="0" i="0" u="none" strike="noStrike" dirty="0">
                <a:effectLst/>
                <a:latin typeface="Arial" panose="020B0604020202020204" pitchFamily="34" charset="0"/>
                <a:cs typeface="Arial" panose="020B0604020202020204" pitchFamily="34" charset="0"/>
              </a:rPr>
              <a:t>Upprepade </a:t>
            </a:r>
            <a:r>
              <a:rPr lang="sv-SE" sz="2200" dirty="0">
                <a:latin typeface="Arial" panose="020B0604020202020204" pitchFamily="34" charset="0"/>
                <a:cs typeface="Arial" panose="020B0604020202020204" pitchFamily="34" charset="0"/>
              </a:rPr>
              <a:t>kateter stopp</a:t>
            </a:r>
            <a:endParaRPr lang="sv-SE" sz="2200" b="0" i="0" u="none" strike="noStrike" dirty="0">
              <a:effectLst/>
              <a:latin typeface="Arial" panose="020B0604020202020204" pitchFamily="34" charset="0"/>
              <a:cs typeface="Arial" panose="020B0604020202020204" pitchFamily="34" charset="0"/>
            </a:endParaRPr>
          </a:p>
        </p:txBody>
      </p:sp>
      <p:pic>
        <p:nvPicPr>
          <p:cNvPr id="400" name="Google Shape;400;p35"/>
          <p:cNvPicPr preferRelativeResize="0"/>
          <p:nvPr/>
        </p:nvPicPr>
        <p:blipFill rotWithShape="1">
          <a:blip r:embed="rId3">
            <a:alphaModFix/>
          </a:blip>
          <a:srcRect/>
          <a:stretch/>
        </p:blipFill>
        <p:spPr>
          <a:xfrm>
            <a:off x="11258616" y="6156083"/>
            <a:ext cx="933384" cy="701917"/>
          </a:xfrm>
          <a:prstGeom prst="rect">
            <a:avLst/>
          </a:prstGeom>
          <a:noFill/>
          <a:ln>
            <a:noFill/>
          </a:ln>
        </p:spPr>
      </p:pic>
    </p:spTree>
    <p:extLst>
      <p:ext uri="{BB962C8B-B14F-4D97-AF65-F5344CB8AC3E}">
        <p14:creationId xmlns:p14="http://schemas.microsoft.com/office/powerpoint/2010/main" val="4284417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3"/>
        <p:cNvGrpSpPr/>
        <p:nvPr/>
      </p:nvGrpSpPr>
      <p:grpSpPr>
        <a:xfrm>
          <a:off x="0" y="0"/>
          <a:ext cx="0" cy="0"/>
          <a:chOff x="0" y="0"/>
          <a:chExt cx="0" cy="0"/>
        </a:xfrm>
      </p:grpSpPr>
      <p:sp useBgFill="1">
        <p:nvSpPr>
          <p:cNvPr id="391" name="Rectangle 390">
            <a:extLst>
              <a:ext uri="{FF2B5EF4-FFF2-40B4-BE49-F238E27FC236}">
                <a16:creationId xmlns:a16="http://schemas.microsoft.com/office/drawing/2014/main" id="{AAB0F62B-977D-4DD3-8796-EBFA85D7F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Google Shape;384;p33"/>
          <p:cNvSpPr txBox="1">
            <a:spLocks noGrp="1"/>
          </p:cNvSpPr>
          <p:nvPr>
            <p:ph type="title"/>
          </p:nvPr>
        </p:nvSpPr>
        <p:spPr>
          <a:xfrm>
            <a:off x="838201" y="559768"/>
            <a:ext cx="5995646" cy="2220502"/>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4400"/>
              <a:buFont typeface="Calibri"/>
              <a:buNone/>
            </a:pPr>
            <a:r>
              <a:rPr lang="sv-SE" sz="4000">
                <a:latin typeface="Arial" panose="020B0604020202020204" pitchFamily="34" charset="0"/>
                <a:cs typeface="Arial" panose="020B0604020202020204" pitchFamily="34" charset="0"/>
              </a:rPr>
              <a:t>Kateterskador vid katetersättning </a:t>
            </a:r>
          </a:p>
        </p:txBody>
      </p:sp>
      <p:sp>
        <p:nvSpPr>
          <p:cNvPr id="385" name="Google Shape;385;p33"/>
          <p:cNvSpPr txBox="1">
            <a:spLocks noGrp="1"/>
          </p:cNvSpPr>
          <p:nvPr>
            <p:ph type="body" idx="1"/>
          </p:nvPr>
        </p:nvSpPr>
        <p:spPr>
          <a:xfrm>
            <a:off x="838199" y="2953386"/>
            <a:ext cx="5995647" cy="3163209"/>
          </a:xfrm>
          <a:prstGeom prst="rect">
            <a:avLst/>
          </a:prstGeom>
        </p:spPr>
        <p:txBody>
          <a:bodyPr spcFirstLastPara="1" lIns="91425" tIns="45700" rIns="91425" bIns="45700" anchorCtr="0">
            <a:normAutofit/>
          </a:bodyPr>
          <a:lstStyle/>
          <a:p>
            <a:pPr marL="0" lvl="0" indent="0" rtl="0">
              <a:spcBef>
                <a:spcPts val="0"/>
              </a:spcBef>
              <a:spcAft>
                <a:spcPts val="600"/>
              </a:spcAft>
              <a:buClr>
                <a:schemeClr val="dk1"/>
              </a:buClr>
              <a:buSzPts val="2800"/>
              <a:buNone/>
            </a:pPr>
            <a:r>
              <a:rPr lang="sv-SE" sz="2000" dirty="0"/>
              <a:t>Perforation av uretra:</a:t>
            </a:r>
          </a:p>
          <a:p>
            <a:pPr marL="0" lvl="0" indent="0" rtl="0">
              <a:spcBef>
                <a:spcPts val="0"/>
              </a:spcBef>
              <a:spcAft>
                <a:spcPts val="600"/>
              </a:spcAft>
              <a:buClr>
                <a:schemeClr val="dk1"/>
              </a:buClr>
              <a:buSzPts val="2800"/>
              <a:buNone/>
            </a:pPr>
            <a:endParaRPr lang="sv-SE" sz="2000" dirty="0"/>
          </a:p>
          <a:p>
            <a:pPr marL="0" lvl="0" indent="0" rtl="0">
              <a:spcBef>
                <a:spcPts val="0"/>
              </a:spcBef>
              <a:spcAft>
                <a:spcPts val="600"/>
              </a:spcAft>
              <a:buClr>
                <a:schemeClr val="dk1"/>
              </a:buClr>
              <a:buSzPts val="2800"/>
              <a:buNone/>
            </a:pPr>
            <a:r>
              <a:rPr lang="sv-SE" sz="2000" dirty="0"/>
              <a:t>Blödning </a:t>
            </a:r>
          </a:p>
          <a:p>
            <a:pPr marL="0" lvl="0" indent="0" rtl="0">
              <a:spcBef>
                <a:spcPts val="0"/>
              </a:spcBef>
              <a:spcAft>
                <a:spcPts val="600"/>
              </a:spcAft>
              <a:buClr>
                <a:schemeClr val="dk1"/>
              </a:buClr>
              <a:buSzPts val="2800"/>
              <a:buNone/>
            </a:pPr>
            <a:endParaRPr lang="sv-SE" sz="2000" dirty="0"/>
          </a:p>
          <a:p>
            <a:pPr marL="0" lvl="0" indent="0" rtl="0">
              <a:spcBef>
                <a:spcPts val="0"/>
              </a:spcBef>
              <a:spcAft>
                <a:spcPts val="600"/>
              </a:spcAft>
              <a:buClr>
                <a:schemeClr val="dk1"/>
              </a:buClr>
              <a:buSzPts val="2800"/>
              <a:buNone/>
            </a:pPr>
            <a:r>
              <a:rPr lang="sv-SE" sz="2000" dirty="0"/>
              <a:t>Falska gångar </a:t>
            </a:r>
          </a:p>
          <a:p>
            <a:pPr marL="0" lvl="0" indent="0" rtl="0">
              <a:spcBef>
                <a:spcPts val="0"/>
              </a:spcBef>
              <a:spcAft>
                <a:spcPts val="600"/>
              </a:spcAft>
              <a:buClr>
                <a:schemeClr val="dk1"/>
              </a:buClr>
              <a:buSzPts val="2800"/>
              <a:buNone/>
            </a:pPr>
            <a:endParaRPr lang="sv-SE" sz="2000" dirty="0"/>
          </a:p>
          <a:p>
            <a:pPr marL="0" lvl="0" indent="0" rtl="0">
              <a:spcBef>
                <a:spcPts val="0"/>
              </a:spcBef>
              <a:spcAft>
                <a:spcPts val="600"/>
              </a:spcAft>
              <a:buClr>
                <a:schemeClr val="dk1"/>
              </a:buClr>
              <a:buSzPts val="2800"/>
              <a:buNone/>
            </a:pPr>
            <a:r>
              <a:rPr lang="sv-SE" sz="2000" dirty="0" err="1"/>
              <a:t>Kuffning</a:t>
            </a:r>
            <a:r>
              <a:rPr lang="sv-SE" sz="2000" dirty="0"/>
              <a:t> av kateter i uretra</a:t>
            </a:r>
          </a:p>
        </p:txBody>
      </p:sp>
      <p:pic>
        <p:nvPicPr>
          <p:cNvPr id="3" name="Bildobjekt 2" descr="En bild som visar cirkel, havssnigel&#10;&#10;Automatiskt genererad beskrivning">
            <a:extLst>
              <a:ext uri="{FF2B5EF4-FFF2-40B4-BE49-F238E27FC236}">
                <a16:creationId xmlns:a16="http://schemas.microsoft.com/office/drawing/2014/main" id="{1E34253E-A9D6-7C80-8F3C-4BD7ECD62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589" y="547816"/>
            <a:ext cx="3174952" cy="2778083"/>
          </a:xfrm>
          <a:prstGeom prst="rect">
            <a:avLst/>
          </a:prstGeom>
        </p:spPr>
      </p:pic>
      <p:pic>
        <p:nvPicPr>
          <p:cNvPr id="386" name="Google Shape;386;p33"/>
          <p:cNvPicPr preferRelativeResize="0"/>
          <p:nvPr/>
        </p:nvPicPr>
        <p:blipFill rotWithShape="1">
          <a:blip r:embed="rId4">
            <a:alphaModFix/>
          </a:blip>
          <a:srcRect/>
          <a:stretch/>
        </p:blipFill>
        <p:spPr>
          <a:xfrm>
            <a:off x="11258616" y="6141916"/>
            <a:ext cx="933384" cy="701917"/>
          </a:xfrm>
          <a:prstGeom prst="rect">
            <a:avLst/>
          </a:prstGeom>
          <a:noFill/>
          <a:ln>
            <a:noFill/>
          </a:ln>
        </p:spPr>
      </p:pic>
      <p:pic>
        <p:nvPicPr>
          <p:cNvPr id="4" name="Google Shape;270;p19" descr="En bild som visar text, inomhus&#10;&#10;Automatiskt genererad beskrivning">
            <a:extLst>
              <a:ext uri="{FF2B5EF4-FFF2-40B4-BE49-F238E27FC236}">
                <a16:creationId xmlns:a16="http://schemas.microsoft.com/office/drawing/2014/main" id="{053FB1CB-B7C3-5813-4EC2-1078F7393FF0}"/>
              </a:ext>
            </a:extLst>
          </p:cNvPr>
          <p:cNvPicPr preferRelativeResize="0"/>
          <p:nvPr/>
        </p:nvPicPr>
        <p:blipFill rotWithShape="1">
          <a:blip r:embed="rId5"/>
          <a:stretch/>
        </p:blipFill>
        <p:spPr>
          <a:xfrm>
            <a:off x="7216315" y="3525795"/>
            <a:ext cx="4135500" cy="2778083"/>
          </a:xfrm>
          <a:prstGeom prst="rect">
            <a:avLst/>
          </a:prstGeom>
          <a:noFill/>
        </p:spPr>
      </p:pic>
    </p:spTree>
    <p:extLst>
      <p:ext uri="{BB962C8B-B14F-4D97-AF65-F5344CB8AC3E}">
        <p14:creationId xmlns:p14="http://schemas.microsoft.com/office/powerpoint/2010/main" val="2442043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3"/>
        <p:cNvGrpSpPr/>
        <p:nvPr/>
      </p:nvGrpSpPr>
      <p:grpSpPr>
        <a:xfrm>
          <a:off x="0" y="0"/>
          <a:ext cx="0" cy="0"/>
          <a:chOff x="0" y="0"/>
          <a:chExt cx="0" cy="0"/>
        </a:xfrm>
      </p:grpSpPr>
      <p:sp useBgFill="1">
        <p:nvSpPr>
          <p:cNvPr id="398" name="Rectangle 39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Bildobjekt 2" descr="En bild som visar rita, illustration, clipart, konst&#10;&#10;Automatiskt genererad beskrivning">
            <a:extLst>
              <a:ext uri="{FF2B5EF4-FFF2-40B4-BE49-F238E27FC236}">
                <a16:creationId xmlns:a16="http://schemas.microsoft.com/office/drawing/2014/main" id="{983B34A3-8942-D431-15E7-13BB2B5FD253}"/>
              </a:ext>
            </a:extLst>
          </p:cNvPr>
          <p:cNvPicPr>
            <a:picLocks noChangeAspect="1"/>
          </p:cNvPicPr>
          <p:nvPr/>
        </p:nvPicPr>
        <p:blipFill rotWithShape="1">
          <a:blip r:embed="rId3">
            <a:extLst>
              <a:ext uri="{28A0092B-C50C-407E-A947-70E740481C1C}">
                <a14:useLocalDpi xmlns:a14="http://schemas.microsoft.com/office/drawing/2010/main" val="0"/>
              </a:ext>
            </a:extLst>
          </a:blip>
          <a:srcRect t="12860" b="12089"/>
          <a:stretch/>
        </p:blipFill>
        <p:spPr>
          <a:xfrm>
            <a:off x="1" y="10"/>
            <a:ext cx="9669642" cy="6857990"/>
          </a:xfrm>
          <a:prstGeom prst="rect">
            <a:avLst/>
          </a:prstGeom>
        </p:spPr>
      </p:pic>
      <p:sp>
        <p:nvSpPr>
          <p:cNvPr id="400" name="Rectangle 39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4" name="Google Shape;384;p33"/>
          <p:cNvSpPr txBox="1">
            <a:spLocks noGrp="1"/>
          </p:cNvSpPr>
          <p:nvPr>
            <p:ph type="title"/>
          </p:nvPr>
        </p:nvSpPr>
        <p:spPr>
          <a:xfrm>
            <a:off x="7531610" y="365125"/>
            <a:ext cx="3822189" cy="1899912"/>
          </a:xfrm>
          <a:prstGeom prst="rect">
            <a:avLst/>
          </a:prstGeom>
        </p:spPr>
        <p:txBody>
          <a:bodyPr spcFirstLastPara="1" lIns="91425" tIns="45700" rIns="91425" bIns="45700" anchorCtr="0">
            <a:normAutofit/>
          </a:bodyPr>
          <a:lstStyle/>
          <a:p>
            <a:r>
              <a:rPr lang="sv-SE" sz="4000">
                <a:latin typeface="Arial" panose="020B0604020202020204" pitchFamily="34" charset="0"/>
                <a:cs typeface="Arial" panose="020B0604020202020204" pitchFamily="34" charset="0"/>
              </a:rPr>
              <a:t>CAUTI</a:t>
            </a:r>
          </a:p>
        </p:txBody>
      </p:sp>
      <p:sp>
        <p:nvSpPr>
          <p:cNvPr id="385" name="Google Shape;385;p33"/>
          <p:cNvSpPr txBox="1">
            <a:spLocks noGrp="1"/>
          </p:cNvSpPr>
          <p:nvPr>
            <p:ph type="body" idx="1"/>
          </p:nvPr>
        </p:nvSpPr>
        <p:spPr>
          <a:xfrm>
            <a:off x="7531610" y="2434201"/>
            <a:ext cx="3822189" cy="3742762"/>
          </a:xfrm>
          <a:prstGeom prst="rect">
            <a:avLst/>
          </a:prstGeom>
        </p:spPr>
        <p:txBody>
          <a:bodyPr spcFirstLastPara="1" lIns="91425" tIns="45700" rIns="91425" bIns="45700" anchorCtr="0">
            <a:normAutofit/>
          </a:bodyPr>
          <a:lstStyle/>
          <a:p>
            <a:r>
              <a:rPr lang="sv-SE" sz="2000" dirty="0">
                <a:latin typeface="Arial" panose="020B0604020202020204" pitchFamily="34" charset="0"/>
                <a:cs typeface="Arial" panose="020B0604020202020204" pitchFamily="34" charset="0"/>
              </a:rPr>
              <a:t>75% av alla UVI inom vården är kateter relaterade</a:t>
            </a:r>
          </a:p>
          <a:p>
            <a:r>
              <a:rPr lang="sv-SE" sz="2000" dirty="0">
                <a:latin typeface="Arial" panose="020B0604020202020204" pitchFamily="34" charset="0"/>
                <a:cs typeface="Arial" panose="020B0604020202020204" pitchFamily="34" charset="0"/>
              </a:rPr>
              <a:t>Risken ökar ju längre katetern sitter!</a:t>
            </a:r>
          </a:p>
          <a:p>
            <a:r>
              <a:rPr lang="sv-SE" sz="2000" dirty="0">
                <a:latin typeface="Arial" panose="020B0604020202020204" pitchFamily="34" charset="0"/>
                <a:cs typeface="Arial" panose="020B0604020202020204" pitchFamily="34" charset="0"/>
              </a:rPr>
              <a:t>KAD så kort tid som möjligt </a:t>
            </a:r>
          </a:p>
          <a:p>
            <a:r>
              <a:rPr lang="sv-SE" sz="2000" dirty="0">
                <a:latin typeface="Arial" panose="020B0604020202020204" pitchFamily="34" charset="0"/>
                <a:cs typeface="Arial" panose="020B0604020202020204" pitchFamily="34" charset="0"/>
              </a:rPr>
              <a:t>Behandla bara symptomgivande </a:t>
            </a:r>
            <a:r>
              <a:rPr lang="sv-SE" sz="2000" dirty="0" err="1">
                <a:latin typeface="Arial" panose="020B0604020202020204" pitchFamily="34" charset="0"/>
                <a:cs typeface="Arial" panose="020B0604020202020204" pitchFamily="34" charset="0"/>
              </a:rPr>
              <a:t>uvi</a:t>
            </a:r>
            <a:endParaRPr lang="sv-SE" sz="2000" dirty="0"/>
          </a:p>
        </p:txBody>
      </p:sp>
      <p:pic>
        <p:nvPicPr>
          <p:cNvPr id="386" name="Google Shape;386;p33"/>
          <p:cNvPicPr preferRelativeResize="0"/>
          <p:nvPr/>
        </p:nvPicPr>
        <p:blipFill rotWithShape="1">
          <a:blip r:embed="rId4">
            <a:alphaModFix/>
          </a:blip>
          <a:srcRect/>
          <a:stretch/>
        </p:blipFill>
        <p:spPr>
          <a:xfrm>
            <a:off x="11258616" y="6141916"/>
            <a:ext cx="933384" cy="701917"/>
          </a:xfrm>
          <a:prstGeom prst="rect">
            <a:avLst/>
          </a:prstGeom>
          <a:noFill/>
          <a:ln>
            <a:noFill/>
          </a:ln>
        </p:spPr>
      </p:pic>
    </p:spTree>
    <p:extLst>
      <p:ext uri="{BB962C8B-B14F-4D97-AF65-F5344CB8AC3E}">
        <p14:creationId xmlns:p14="http://schemas.microsoft.com/office/powerpoint/2010/main" val="18815072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7"/>
        <p:cNvGrpSpPr/>
        <p:nvPr/>
      </p:nvGrpSpPr>
      <p:grpSpPr>
        <a:xfrm>
          <a:off x="0" y="0"/>
          <a:ext cx="0" cy="0"/>
          <a:chOff x="0" y="0"/>
          <a:chExt cx="0" cy="0"/>
        </a:xfrm>
      </p:grpSpPr>
      <p:sp>
        <p:nvSpPr>
          <p:cNvPr id="398" name="Google Shape;398;p35"/>
          <p:cNvSpPr txBox="1">
            <a:spLocks noGrp="1"/>
          </p:cNvSpPr>
          <p:nvPr>
            <p:ph type="title"/>
          </p:nvPr>
        </p:nvSpPr>
        <p:spPr>
          <a:xfrm>
            <a:off x="6417733" y="490537"/>
            <a:ext cx="5291663" cy="1628775"/>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4400"/>
              <a:buFont typeface="Calibri"/>
              <a:buNone/>
            </a:pPr>
            <a:r>
              <a:rPr lang="sv-SE" sz="4000">
                <a:latin typeface="Arial" panose="020B0604020202020204" pitchFamily="34" charset="0"/>
                <a:cs typeface="Arial" panose="020B0604020202020204" pitchFamily="34" charset="0"/>
              </a:rPr>
              <a:t>Kateterskador</a:t>
            </a:r>
          </a:p>
        </p:txBody>
      </p:sp>
      <p:pic>
        <p:nvPicPr>
          <p:cNvPr id="2" name="Google Shape;339;p27" descr="IMG_1346.JPG">
            <a:extLst>
              <a:ext uri="{FF2B5EF4-FFF2-40B4-BE49-F238E27FC236}">
                <a16:creationId xmlns:a16="http://schemas.microsoft.com/office/drawing/2014/main" id="{B3686E1A-67ED-37DD-2F49-D426490AF8A7}"/>
              </a:ext>
            </a:extLst>
          </p:cNvPr>
          <p:cNvPicPr preferRelativeResize="0"/>
          <p:nvPr/>
        </p:nvPicPr>
        <p:blipFill rotWithShape="1">
          <a:blip r:embed="rId3"/>
          <a:srcRect l="13250" r="20069"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p:spPr>
      </p:pic>
      <p:sp>
        <p:nvSpPr>
          <p:cNvPr id="399" name="Google Shape;399;p35"/>
          <p:cNvSpPr txBox="1">
            <a:spLocks noGrp="1"/>
          </p:cNvSpPr>
          <p:nvPr>
            <p:ph type="body" idx="1"/>
          </p:nvPr>
        </p:nvSpPr>
        <p:spPr>
          <a:xfrm>
            <a:off x="6417734" y="2614612"/>
            <a:ext cx="5291663" cy="3752849"/>
          </a:xfrm>
          <a:prstGeom prst="rect">
            <a:avLst/>
          </a:prstGeom>
        </p:spPr>
        <p:txBody>
          <a:bodyPr spcFirstLastPara="1" lIns="91425" tIns="45700" rIns="91425" bIns="45700" anchorCtr="0">
            <a:normAutofit/>
          </a:bodyPr>
          <a:lstStyle/>
          <a:p>
            <a:pPr marL="228600" lvl="0" indent="-228600" rtl="0">
              <a:spcBef>
                <a:spcPts val="0"/>
              </a:spcBef>
              <a:spcAft>
                <a:spcPts val="0"/>
              </a:spcAft>
              <a:buClr>
                <a:schemeClr val="dk1"/>
              </a:buClr>
              <a:buSzPts val="2800"/>
              <a:buChar char="•"/>
            </a:pPr>
            <a:r>
              <a:rPr lang="sv-SE" sz="1800"/>
              <a:t>Iatrogen hypospadi</a:t>
            </a:r>
          </a:p>
          <a:p>
            <a:pPr marL="228600" lvl="0" indent="-228600" rtl="0">
              <a:spcBef>
                <a:spcPts val="1000"/>
              </a:spcBef>
              <a:spcAft>
                <a:spcPts val="0"/>
              </a:spcAft>
              <a:buClr>
                <a:schemeClr val="dk1"/>
              </a:buClr>
              <a:buSzPts val="2800"/>
              <a:buChar char="•"/>
            </a:pPr>
            <a:r>
              <a:rPr lang="sv-SE" sz="1800"/>
              <a:t>Erosion av urethra</a:t>
            </a:r>
          </a:p>
          <a:p>
            <a:pPr marL="228600" lvl="0" indent="-228600" rtl="0">
              <a:spcBef>
                <a:spcPts val="1000"/>
              </a:spcBef>
              <a:spcAft>
                <a:spcPts val="0"/>
              </a:spcAft>
              <a:buClr>
                <a:schemeClr val="dk1"/>
              </a:buClr>
              <a:buSzPts val="2800"/>
              <a:buChar char="•"/>
            </a:pPr>
            <a:endParaRPr lang="sv-SE" sz="1800"/>
          </a:p>
          <a:p>
            <a:pPr marL="228600" lvl="0" indent="-228600" rtl="0">
              <a:spcBef>
                <a:spcPts val="1000"/>
              </a:spcBef>
              <a:spcAft>
                <a:spcPts val="0"/>
              </a:spcAft>
              <a:buClr>
                <a:schemeClr val="dk1"/>
              </a:buClr>
              <a:buSzPts val="2800"/>
              <a:buChar char="•"/>
            </a:pPr>
            <a:r>
              <a:rPr lang="sv-SE" sz="1800"/>
              <a:t>Fixera penis upp mot magen</a:t>
            </a:r>
          </a:p>
          <a:p>
            <a:pPr marL="0" lvl="0" indent="0" rtl="0">
              <a:spcBef>
                <a:spcPts val="1000"/>
              </a:spcBef>
              <a:spcAft>
                <a:spcPts val="0"/>
              </a:spcAft>
              <a:buClr>
                <a:schemeClr val="dk1"/>
              </a:buClr>
              <a:buSzPts val="2800"/>
              <a:buNone/>
            </a:pPr>
            <a:endParaRPr lang="sv-SE" sz="1800"/>
          </a:p>
          <a:p>
            <a:pPr marL="0" lvl="0" indent="0" rtl="0">
              <a:spcBef>
                <a:spcPts val="0"/>
              </a:spcBef>
              <a:spcAft>
                <a:spcPts val="0"/>
              </a:spcAft>
              <a:buClr>
                <a:schemeClr val="dk1"/>
              </a:buClr>
              <a:buSzPts val="2800"/>
              <a:buNone/>
            </a:pPr>
            <a:endParaRPr lang="sv-SE" sz="1800"/>
          </a:p>
        </p:txBody>
      </p:sp>
      <p:pic>
        <p:nvPicPr>
          <p:cNvPr id="400" name="Google Shape;400;p35"/>
          <p:cNvPicPr preferRelativeResize="0"/>
          <p:nvPr/>
        </p:nvPicPr>
        <p:blipFill rotWithShape="1">
          <a:blip r:embed="rId4">
            <a:alphaModFix/>
          </a:blip>
          <a:srcRect/>
          <a:stretch/>
        </p:blipFill>
        <p:spPr>
          <a:xfrm>
            <a:off x="11258616" y="6141916"/>
            <a:ext cx="933384" cy="701917"/>
          </a:xfrm>
          <a:prstGeom prst="rect">
            <a:avLst/>
          </a:prstGeom>
          <a:noFill/>
          <a:ln>
            <a:noFill/>
          </a:ln>
        </p:spPr>
      </p:pic>
    </p:spTree>
    <p:extLst>
      <p:ext uri="{BB962C8B-B14F-4D97-AF65-F5344CB8AC3E}">
        <p14:creationId xmlns:p14="http://schemas.microsoft.com/office/powerpoint/2010/main" val="1678944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0"/>
        <p:cNvGrpSpPr/>
        <p:nvPr/>
      </p:nvGrpSpPr>
      <p:grpSpPr>
        <a:xfrm>
          <a:off x="0" y="0"/>
          <a:ext cx="0" cy="0"/>
          <a:chOff x="0" y="0"/>
          <a:chExt cx="0" cy="0"/>
        </a:xfrm>
      </p:grpSpPr>
      <p:sp useBgFill="1">
        <p:nvSpPr>
          <p:cNvPr id="450" name="Rectangle 43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1" name="Freeform: Shape 43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1" name="Google Shape;391;p34"/>
          <p:cNvSpPr txBox="1">
            <a:spLocks noGrp="1"/>
          </p:cNvSpPr>
          <p:nvPr>
            <p:ph type="title"/>
          </p:nvPr>
        </p:nvSpPr>
        <p:spPr>
          <a:xfrm>
            <a:off x="1137034" y="609597"/>
            <a:ext cx="9392421" cy="1330841"/>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sv-SE">
                <a:latin typeface="Arial" panose="020B0604020202020204" pitchFamily="34" charset="0"/>
                <a:cs typeface="Arial" panose="020B0604020202020204" pitchFamily="34" charset="0"/>
              </a:rPr>
              <a:t>Upprepade kateterstopp</a:t>
            </a:r>
          </a:p>
        </p:txBody>
      </p:sp>
      <p:sp>
        <p:nvSpPr>
          <p:cNvPr id="392" name="Google Shape;392;p34"/>
          <p:cNvSpPr txBox="1">
            <a:spLocks noGrp="1"/>
          </p:cNvSpPr>
          <p:nvPr>
            <p:ph type="body" idx="1"/>
          </p:nvPr>
        </p:nvSpPr>
        <p:spPr>
          <a:xfrm>
            <a:off x="1137034" y="2198362"/>
            <a:ext cx="4958966" cy="3917773"/>
          </a:xfrm>
          <a:prstGeom prst="rect">
            <a:avLst/>
          </a:prstGeom>
        </p:spPr>
        <p:txBody>
          <a:bodyPr spcFirstLastPara="1" lIns="91425" tIns="45700" rIns="91425" bIns="45700" anchorCtr="0">
            <a:normAutofit/>
          </a:bodyPr>
          <a:lstStyle/>
          <a:p>
            <a:pPr>
              <a:spcBef>
                <a:spcPts val="0"/>
              </a:spcBef>
              <a:spcAft>
                <a:spcPts val="600"/>
              </a:spcAft>
              <a:buClr>
                <a:schemeClr val="dk1"/>
              </a:buClr>
              <a:buSzPts val="2800"/>
            </a:pPr>
            <a:r>
              <a:rPr lang="sv-SE" sz="2000" dirty="0">
                <a:latin typeface="Arial" panose="020B0604020202020204" pitchFamily="34" charset="0"/>
                <a:cs typeface="Arial" panose="020B0604020202020204" pitchFamily="34" charset="0"/>
              </a:rPr>
              <a:t>Ökad dryck </a:t>
            </a:r>
          </a:p>
          <a:p>
            <a:pPr>
              <a:spcBef>
                <a:spcPts val="0"/>
              </a:spcBef>
              <a:spcAft>
                <a:spcPts val="600"/>
              </a:spcAft>
              <a:buClr>
                <a:schemeClr val="dk1"/>
              </a:buClr>
              <a:buSzPts val="2800"/>
            </a:pPr>
            <a:endParaRPr lang="sv-SE" sz="2000" dirty="0">
              <a:latin typeface="Arial" panose="020B0604020202020204" pitchFamily="34" charset="0"/>
              <a:cs typeface="Arial" panose="020B0604020202020204" pitchFamily="34" charset="0"/>
            </a:endParaRPr>
          </a:p>
          <a:p>
            <a:pPr>
              <a:spcBef>
                <a:spcPts val="0"/>
              </a:spcBef>
              <a:spcAft>
                <a:spcPts val="600"/>
              </a:spcAft>
              <a:buClr>
                <a:schemeClr val="dk1"/>
              </a:buClr>
              <a:buSzPts val="2800"/>
            </a:pPr>
            <a:r>
              <a:rPr lang="sv-SE" sz="2000" dirty="0">
                <a:latin typeface="Arial" panose="020B0604020202020204" pitchFamily="34" charset="0"/>
                <a:cs typeface="Arial" panose="020B0604020202020204" pitchFamily="34" charset="0"/>
              </a:rPr>
              <a:t>Öka kateterbytes frekvens</a:t>
            </a:r>
          </a:p>
          <a:p>
            <a:pPr>
              <a:spcBef>
                <a:spcPts val="0"/>
              </a:spcBef>
              <a:spcAft>
                <a:spcPts val="600"/>
              </a:spcAft>
              <a:buClr>
                <a:schemeClr val="dk1"/>
              </a:buClr>
              <a:buSzPts val="2800"/>
            </a:pPr>
            <a:endParaRPr lang="sv-SE" sz="2000" dirty="0">
              <a:latin typeface="Arial" panose="020B0604020202020204" pitchFamily="34" charset="0"/>
              <a:cs typeface="Arial" panose="020B0604020202020204" pitchFamily="34" charset="0"/>
            </a:endParaRPr>
          </a:p>
          <a:p>
            <a:pPr>
              <a:spcBef>
                <a:spcPts val="0"/>
              </a:spcBef>
              <a:spcAft>
                <a:spcPts val="600"/>
              </a:spcAft>
              <a:buClr>
                <a:schemeClr val="dk1"/>
              </a:buClr>
              <a:buSzPts val="2800"/>
            </a:pPr>
            <a:r>
              <a:rPr lang="sv-SE" sz="2000" dirty="0">
                <a:latin typeface="Arial" panose="020B0604020202020204" pitchFamily="34" charset="0"/>
                <a:cs typeface="Arial" panose="020B0604020202020204" pitchFamily="34" charset="0"/>
              </a:rPr>
              <a:t>Öka grovlek på kateter</a:t>
            </a:r>
          </a:p>
          <a:p>
            <a:pPr>
              <a:spcBef>
                <a:spcPts val="0"/>
              </a:spcBef>
              <a:spcAft>
                <a:spcPts val="600"/>
              </a:spcAft>
              <a:buClr>
                <a:schemeClr val="dk1"/>
              </a:buClr>
              <a:buSzPts val="2800"/>
            </a:pPr>
            <a:endParaRPr lang="sv-SE" sz="2000" dirty="0">
              <a:latin typeface="Arial" panose="020B0604020202020204" pitchFamily="34" charset="0"/>
              <a:cs typeface="Arial" panose="020B0604020202020204" pitchFamily="34" charset="0"/>
            </a:endParaRPr>
          </a:p>
          <a:p>
            <a:pPr>
              <a:spcBef>
                <a:spcPts val="0"/>
              </a:spcBef>
              <a:spcAft>
                <a:spcPts val="600"/>
              </a:spcAft>
              <a:buClr>
                <a:schemeClr val="dk1"/>
              </a:buClr>
              <a:buSzPts val="2800"/>
            </a:pPr>
            <a:r>
              <a:rPr lang="sv-SE" sz="2000" dirty="0">
                <a:latin typeface="Arial" panose="020B0604020202020204" pitchFamily="34" charset="0"/>
                <a:cs typeface="Arial" panose="020B0604020202020204" pitchFamily="34" charset="0"/>
              </a:rPr>
              <a:t>Spola kateter med </a:t>
            </a:r>
            <a:r>
              <a:rPr lang="sv-SE" sz="2000" dirty="0" err="1">
                <a:latin typeface="Arial" panose="020B0604020202020204" pitchFamily="34" charset="0"/>
                <a:cs typeface="Arial" panose="020B0604020202020204" pitchFamily="34" charset="0"/>
              </a:rPr>
              <a:t>Nacl</a:t>
            </a:r>
            <a:r>
              <a:rPr lang="sv-SE" sz="2000" dirty="0">
                <a:latin typeface="Arial" panose="020B0604020202020204" pitchFamily="34" charset="0"/>
                <a:cs typeface="Arial" panose="020B0604020202020204" pitchFamily="34" charset="0"/>
              </a:rPr>
              <a:t> eller</a:t>
            </a:r>
          </a:p>
          <a:p>
            <a:pPr>
              <a:spcBef>
                <a:spcPts val="0"/>
              </a:spcBef>
              <a:spcAft>
                <a:spcPts val="600"/>
              </a:spcAft>
              <a:buClr>
                <a:schemeClr val="dk1"/>
              </a:buClr>
              <a:buSzPts val="2800"/>
            </a:pPr>
            <a:endParaRPr lang="sv-SE" sz="2000" dirty="0">
              <a:latin typeface="Arial" panose="020B0604020202020204" pitchFamily="34" charset="0"/>
              <a:cs typeface="Arial" panose="020B0604020202020204" pitchFamily="34" charset="0"/>
            </a:endParaRPr>
          </a:p>
          <a:p>
            <a:pPr>
              <a:spcBef>
                <a:spcPts val="0"/>
              </a:spcBef>
              <a:spcAft>
                <a:spcPts val="600"/>
              </a:spcAft>
              <a:buClr>
                <a:schemeClr val="dk1"/>
              </a:buClr>
              <a:buSzPts val="2800"/>
            </a:pPr>
            <a:r>
              <a:rPr lang="sv-SE" sz="2000">
                <a:latin typeface="Arial" panose="020B0604020202020204" pitchFamily="34" charset="0"/>
                <a:cs typeface="Arial" panose="020B0604020202020204" pitchFamily="34" charset="0"/>
              </a:rPr>
              <a:t>Vid stenbildning på kateter citronsyralösning </a:t>
            </a:r>
          </a:p>
        </p:txBody>
      </p:sp>
      <p:pic>
        <p:nvPicPr>
          <p:cNvPr id="2" name="Bildobjekt 1">
            <a:extLst>
              <a:ext uri="{FF2B5EF4-FFF2-40B4-BE49-F238E27FC236}">
                <a16:creationId xmlns:a16="http://schemas.microsoft.com/office/drawing/2014/main" id="{DB8CA761-20BE-6B18-764F-74FCE4469FD0}"/>
              </a:ext>
            </a:extLst>
          </p:cNvPr>
          <p:cNvPicPr>
            <a:picLocks noChangeAspect="1"/>
          </p:cNvPicPr>
          <p:nvPr/>
        </p:nvPicPr>
        <p:blipFill>
          <a:blip r:embed="rId3"/>
          <a:stretch>
            <a:fillRect/>
          </a:stretch>
        </p:blipFill>
        <p:spPr>
          <a:xfrm rot="5400000">
            <a:off x="7235662" y="3321078"/>
            <a:ext cx="3755915" cy="1483586"/>
          </a:xfrm>
          <a:prstGeom prst="rect">
            <a:avLst/>
          </a:prstGeom>
        </p:spPr>
      </p:pic>
      <p:sp>
        <p:nvSpPr>
          <p:cNvPr id="452" name="Freeform: Shape 439">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3" name="Google Shape;393;p34"/>
          <p:cNvPicPr preferRelativeResize="0"/>
          <p:nvPr/>
        </p:nvPicPr>
        <p:blipFill rotWithShape="1">
          <a:blip r:embed="rId4">
            <a:alphaModFix/>
          </a:blip>
          <a:srcRect/>
          <a:stretch/>
        </p:blipFill>
        <p:spPr>
          <a:xfrm>
            <a:off x="11258616" y="6141916"/>
            <a:ext cx="933384" cy="701917"/>
          </a:xfrm>
          <a:prstGeom prst="rect">
            <a:avLst/>
          </a:prstGeom>
          <a:noFill/>
          <a:ln>
            <a:noFill/>
          </a:ln>
        </p:spPr>
      </p:pic>
    </p:spTree>
    <p:extLst>
      <p:ext uri="{BB962C8B-B14F-4D97-AF65-F5344CB8AC3E}">
        <p14:creationId xmlns:p14="http://schemas.microsoft.com/office/powerpoint/2010/main" val="2252108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7" name="Google Shape;117;p3"/>
          <p:cNvPicPr preferRelativeResize="0"/>
          <p:nvPr/>
        </p:nvPicPr>
        <p:blipFill rotWithShape="1">
          <a:blip r:embed="rId3">
            <a:alphaModFix/>
          </a:blip>
          <a:srcRect/>
          <a:stretch/>
        </p:blipFill>
        <p:spPr>
          <a:xfrm>
            <a:off x="11258616" y="6176963"/>
            <a:ext cx="933384" cy="701917"/>
          </a:xfrm>
          <a:prstGeom prst="rect">
            <a:avLst/>
          </a:prstGeom>
          <a:noFill/>
          <a:ln>
            <a:noFill/>
          </a:ln>
        </p:spPr>
      </p:pic>
      <p:pic>
        <p:nvPicPr>
          <p:cNvPr id="118" name="Google Shape;118;p3" descr="Tecknade Vektorillustration Av En Glad Gubbe-vektorgrafik och fler bilder  på Arbetande pensionärer - Arbetande pensionärer, Barn, Bil - iStock"/>
          <p:cNvPicPr preferRelativeResize="0">
            <a:picLocks noGrp="1"/>
          </p:cNvPicPr>
          <p:nvPr>
            <p:ph type="body" idx="1"/>
          </p:nvPr>
        </p:nvPicPr>
        <p:blipFill rotWithShape="1">
          <a:blip r:embed="rId4">
            <a:alphaModFix/>
          </a:blip>
          <a:srcRect/>
          <a:stretch/>
        </p:blipFill>
        <p:spPr>
          <a:xfrm>
            <a:off x="7949759" y="1262406"/>
            <a:ext cx="2057708" cy="3754649"/>
          </a:xfrm>
          <a:prstGeom prst="rect">
            <a:avLst/>
          </a:prstGeom>
          <a:noFill/>
          <a:ln>
            <a:noFill/>
          </a:ln>
        </p:spPr>
      </p:pic>
      <p:sp>
        <p:nvSpPr>
          <p:cNvPr id="119" name="Google Shape;119;p3"/>
          <p:cNvSpPr txBox="1"/>
          <p:nvPr/>
        </p:nvSpPr>
        <p:spPr>
          <a:xfrm>
            <a:off x="247215" y="3727195"/>
            <a:ext cx="7191810" cy="2800726"/>
          </a:xfrm>
          <a:prstGeom prst="rect">
            <a:avLst/>
          </a:prstGeom>
          <a:solidFill>
            <a:schemeClr val="lt1"/>
          </a:solidFill>
          <a:ln w="12700" cap="flat" cmpd="sng">
            <a:solidFill>
              <a:srgbClr val="C55A11"/>
            </a:solidFill>
            <a:prstDash val="solid"/>
            <a:miter lim="800000"/>
            <a:headEnd type="none" w="sm" len="sm"/>
            <a:tailEnd type="none" w="sm" len="sm"/>
          </a:ln>
        </p:spPr>
        <p:txBody>
          <a:bodyPr spcFirstLastPara="1" wrap="square" lIns="91425" tIns="45700" rIns="91425" bIns="45700" anchor="t" anchorCtr="0">
            <a:spAutoFit/>
          </a:bodyPr>
          <a:lstStyle/>
          <a:p>
            <a:pPr marR="0" lvl="0" algn="l" rtl="0">
              <a:spcBef>
                <a:spcPts val="0"/>
              </a:spcBef>
              <a:spcAft>
                <a:spcPts val="0"/>
              </a:spcAft>
              <a:buClr>
                <a:schemeClr val="dk1"/>
              </a:buClr>
              <a:buSzPts val="1800"/>
            </a:pPr>
            <a:r>
              <a:rPr lang="sv-SE" sz="1800" b="1" dirty="0">
                <a:solidFill>
                  <a:schemeClr val="dk1"/>
                </a:solidFill>
                <a:latin typeface="Calibri"/>
                <a:cs typeface="Calibri"/>
                <a:sym typeface="Calibri"/>
              </a:rPr>
              <a:t>Utvärdering av Sven </a:t>
            </a:r>
            <a:r>
              <a:rPr lang="sv-SE" sz="1800" b="1" dirty="0" err="1">
                <a:solidFill>
                  <a:schemeClr val="dk1"/>
                </a:solidFill>
                <a:latin typeface="Calibri"/>
                <a:cs typeface="Calibri"/>
                <a:sym typeface="Calibri"/>
              </a:rPr>
              <a:t>Tiemanns</a:t>
            </a:r>
            <a:r>
              <a:rPr lang="sv-SE" sz="1800" b="1" dirty="0">
                <a:solidFill>
                  <a:schemeClr val="dk1"/>
                </a:solidFill>
                <a:latin typeface="Calibri"/>
                <a:cs typeface="Calibri"/>
                <a:sym typeface="Calibri"/>
              </a:rPr>
              <a:t> kateterbehandling:</a:t>
            </a:r>
          </a:p>
          <a:p>
            <a:pPr marR="0" lvl="0" algn="l" rtl="0">
              <a:spcBef>
                <a:spcPts val="0"/>
              </a:spcBef>
              <a:spcAft>
                <a:spcPts val="0"/>
              </a:spcAft>
              <a:buClr>
                <a:schemeClr val="dk1"/>
              </a:buClr>
              <a:buSzPts val="1800"/>
            </a:pPr>
            <a:endParaRPr lang="sv-SE" sz="1800" b="1" dirty="0">
              <a:solidFill>
                <a:schemeClr val="dk1"/>
              </a:solidFill>
              <a:latin typeface="Calibri"/>
              <a:cs typeface="Calibri"/>
              <a:sym typeface="Calibri"/>
            </a:endParaRPr>
          </a:p>
          <a:p>
            <a:pPr marL="285750" marR="0" lvl="0" indent="-285750" algn="l" rtl="0">
              <a:spcBef>
                <a:spcPts val="0"/>
              </a:spcBef>
              <a:spcAft>
                <a:spcPts val="0"/>
              </a:spcAft>
              <a:buClr>
                <a:schemeClr val="dk1"/>
              </a:buClr>
              <a:buSzPts val="1800"/>
              <a:buFont typeface="Arial" panose="020B0604020202020204" pitchFamily="34" charset="0"/>
              <a:buChar char="•"/>
            </a:pPr>
            <a:r>
              <a:rPr lang="sv-SE" sz="1800" dirty="0">
                <a:solidFill>
                  <a:schemeClr val="dk1"/>
                </a:solidFill>
                <a:latin typeface="Calibri"/>
                <a:cs typeface="Calibri"/>
                <a:sym typeface="Calibri"/>
              </a:rPr>
              <a:t>Tydligt dokumenterad indikation och planering för utvärdering av fortsatt behov – tillgänglig för dem som har vårdansvar</a:t>
            </a:r>
          </a:p>
          <a:p>
            <a:pPr marL="285750" marR="0" lvl="0" indent="-285750" algn="l" rtl="0">
              <a:spcBef>
                <a:spcPts val="0"/>
              </a:spcBef>
              <a:spcAft>
                <a:spcPts val="0"/>
              </a:spcAft>
              <a:buClr>
                <a:schemeClr val="dk1"/>
              </a:buClr>
              <a:buSzPts val="1800"/>
              <a:buFont typeface="Arial" panose="020B0604020202020204" pitchFamily="34" charset="0"/>
              <a:buChar char="•"/>
            </a:pPr>
            <a:r>
              <a:rPr lang="sv-SE" sz="1800" dirty="0">
                <a:solidFill>
                  <a:schemeClr val="dk1"/>
                </a:solidFill>
                <a:latin typeface="Calibri"/>
                <a:cs typeface="Calibri"/>
                <a:sym typeface="Calibri"/>
              </a:rPr>
              <a:t>Kateter och övrigt material utifrån patientens och behandlingens mål</a:t>
            </a:r>
          </a:p>
          <a:p>
            <a:pPr marL="285750" marR="0" lvl="0" indent="-285750" algn="l" rtl="0">
              <a:spcBef>
                <a:spcPts val="0"/>
              </a:spcBef>
              <a:spcAft>
                <a:spcPts val="0"/>
              </a:spcAft>
              <a:buClr>
                <a:schemeClr val="dk1"/>
              </a:buClr>
              <a:buSzPts val="1800"/>
              <a:buFont typeface="Arial" panose="020B0604020202020204" pitchFamily="34" charset="0"/>
              <a:buChar char="•"/>
            </a:pPr>
            <a:r>
              <a:rPr lang="sv-SE" sz="1800" dirty="0">
                <a:solidFill>
                  <a:schemeClr val="dk1"/>
                </a:solidFill>
                <a:latin typeface="Calibri"/>
                <a:cs typeface="Calibri"/>
                <a:sym typeface="Calibri"/>
              </a:rPr>
              <a:t>Patientinformation som ger förutsättningar för egenvård</a:t>
            </a:r>
          </a:p>
          <a:p>
            <a:pPr marL="285750" marR="0" lvl="0" indent="-285750" algn="l" rtl="0">
              <a:spcBef>
                <a:spcPts val="0"/>
              </a:spcBef>
              <a:spcAft>
                <a:spcPts val="0"/>
              </a:spcAft>
              <a:buClr>
                <a:schemeClr val="dk1"/>
              </a:buClr>
              <a:buSzPts val="1800"/>
              <a:buFont typeface="Arial" panose="020B0604020202020204" pitchFamily="34" charset="0"/>
              <a:buChar char="•"/>
            </a:pPr>
            <a:r>
              <a:rPr lang="sv-SE" sz="1800" dirty="0">
                <a:solidFill>
                  <a:schemeClr val="dk1"/>
                </a:solidFill>
                <a:latin typeface="Calibri"/>
                <a:cs typeface="Calibri"/>
                <a:sym typeface="Calibri"/>
              </a:rPr>
              <a:t>Varsam kateterisering och intermittent blåstömning för att undvika skador och urinvägsinfektion</a:t>
            </a:r>
          </a:p>
          <a:p>
            <a:pPr marR="0" lvl="0" algn="l" rtl="0">
              <a:spcBef>
                <a:spcPts val="0"/>
              </a:spcBef>
              <a:spcAft>
                <a:spcPts val="0"/>
              </a:spcAft>
              <a:buClr>
                <a:schemeClr val="dk1"/>
              </a:buClr>
              <a:buSzPts val="1800"/>
            </a:pPr>
            <a:endParaRPr lang="sv-SE" sz="1800" dirty="0">
              <a:solidFill>
                <a:schemeClr val="dk1"/>
              </a:solidFill>
              <a:latin typeface="Calibri"/>
              <a:cs typeface="Calibri"/>
              <a:sym typeface="Calibri"/>
            </a:endParaRPr>
          </a:p>
          <a:p>
            <a:pPr marR="0" lvl="0" algn="l" rtl="0">
              <a:spcBef>
                <a:spcPts val="0"/>
              </a:spcBef>
              <a:spcAft>
                <a:spcPts val="0"/>
              </a:spcAft>
              <a:buClr>
                <a:schemeClr val="dk1"/>
              </a:buClr>
              <a:buSzPts val="1800"/>
            </a:pPr>
            <a:endParaRPr dirty="0"/>
          </a:p>
        </p:txBody>
      </p:sp>
      <p:sp>
        <p:nvSpPr>
          <p:cNvPr id="120" name="Google Shape;120;p3"/>
          <p:cNvSpPr/>
          <p:nvPr/>
        </p:nvSpPr>
        <p:spPr>
          <a:xfrm>
            <a:off x="2628900" y="420211"/>
            <a:ext cx="5048164" cy="1970564"/>
          </a:xfrm>
          <a:prstGeom prst="wedgeRoundRectCallout">
            <a:avLst>
              <a:gd name="adj1" fmla="val 69918"/>
              <a:gd name="adj2" fmla="val 32373"/>
              <a:gd name="adj3"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dirty="0">
                <a:solidFill>
                  <a:schemeClr val="dk1"/>
                </a:solidFill>
                <a:latin typeface="Calibri"/>
                <a:ea typeface="Calibri"/>
                <a:cs typeface="Calibri"/>
                <a:sym typeface="Calibri"/>
              </a:rPr>
              <a:t>Jag tror att jag haft tur, en kompis på golfklubben fick stora problem efter kateterbehandlingen. Stackars sate han fick blodförgiftning också</a:t>
            </a:r>
            <a:r>
              <a:rPr lang="sv-SE" sz="1400" dirty="0">
                <a:solidFill>
                  <a:schemeClr val="dk1"/>
                </a:solidFill>
                <a:latin typeface="Calibri"/>
                <a:ea typeface="Calibri"/>
                <a:cs typeface="Calibri"/>
                <a:sym typeface="Calibri"/>
              </a:rPr>
              <a:t>….</a:t>
            </a:r>
          </a:p>
          <a:p>
            <a:pPr marL="0" marR="0" lvl="0" indent="0" algn="l" rtl="0">
              <a:spcBef>
                <a:spcPts val="0"/>
              </a:spcBef>
              <a:spcAft>
                <a:spcPts val="0"/>
              </a:spcAft>
              <a:buNone/>
            </a:pPr>
            <a:endParaRPr lang="sv-SE" dirty="0">
              <a:solidFill>
                <a:schemeClr val="dk1"/>
              </a:solidFill>
              <a:latin typeface="Calibri"/>
              <a:ea typeface="Calibri"/>
              <a:cs typeface="Calibri"/>
              <a:sym typeface="Calibri"/>
            </a:endParaRPr>
          </a:p>
          <a:p>
            <a:pPr marL="0" marR="0" lvl="0" indent="0" algn="l" rtl="0">
              <a:spcBef>
                <a:spcPts val="0"/>
              </a:spcBef>
              <a:spcAft>
                <a:spcPts val="0"/>
              </a:spcAft>
              <a:buNone/>
            </a:pPr>
            <a:r>
              <a:rPr lang="sv-SE" sz="1400" dirty="0">
                <a:solidFill>
                  <a:schemeClr val="dk1"/>
                </a:solidFill>
                <a:latin typeface="Calibri"/>
                <a:ea typeface="Calibri"/>
                <a:cs typeface="Calibri"/>
                <a:sym typeface="Calibri"/>
              </a:rPr>
              <a:t>Jag fick bra vård, alla var så snälla och trevliga, de förklarade allt och jag kände att jag hade kollen. Förresten så hade alla koll på läget och då kände jag mig trygg.</a:t>
            </a:r>
            <a:endParaRPr dirty="0"/>
          </a:p>
        </p:txBody>
      </p:sp>
    </p:spTree>
    <p:extLst>
      <p:ext uri="{BB962C8B-B14F-4D97-AF65-F5344CB8AC3E}">
        <p14:creationId xmlns:p14="http://schemas.microsoft.com/office/powerpoint/2010/main" val="10563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1467</Words>
  <Application>Microsoft Office PowerPoint</Application>
  <PresentationFormat>Bredbild</PresentationFormat>
  <Paragraphs>284</Paragraphs>
  <Slides>38</Slides>
  <Notes>31</Notes>
  <HiddenSlides>0</HiddenSlides>
  <MMClips>0</MMClips>
  <ScaleCrop>false</ScaleCrop>
  <HeadingPairs>
    <vt:vector size="8" baseType="variant">
      <vt:variant>
        <vt:lpstr>Använt teckensnitt</vt:lpstr>
      </vt:variant>
      <vt:variant>
        <vt:i4>8</vt:i4>
      </vt:variant>
      <vt:variant>
        <vt:lpstr>Tema</vt:lpstr>
      </vt:variant>
      <vt:variant>
        <vt:i4>2</vt:i4>
      </vt:variant>
      <vt:variant>
        <vt:lpstr>Serverprogram för OLE-inbäddning</vt:lpstr>
      </vt:variant>
      <vt:variant>
        <vt:i4>1</vt:i4>
      </vt:variant>
      <vt:variant>
        <vt:lpstr>Bildrubriker</vt:lpstr>
      </vt:variant>
      <vt:variant>
        <vt:i4>38</vt:i4>
      </vt:variant>
    </vt:vector>
  </HeadingPairs>
  <TitlesOfParts>
    <vt:vector size="49" baseType="lpstr">
      <vt:lpstr>Wingdings</vt:lpstr>
      <vt:lpstr>Calibri</vt:lpstr>
      <vt:lpstr>Arial</vt:lpstr>
      <vt:lpstr>Lato</vt:lpstr>
      <vt:lpstr>Calibri Light</vt:lpstr>
      <vt:lpstr>Open Sans</vt:lpstr>
      <vt:lpstr>Verdana</vt:lpstr>
      <vt:lpstr>Times New Roman</vt:lpstr>
      <vt:lpstr>Office-tema</vt:lpstr>
      <vt:lpstr>1_Office-tema</vt:lpstr>
      <vt:lpstr>Bild</vt:lpstr>
      <vt:lpstr>PowerPoint-presentation</vt:lpstr>
      <vt:lpstr>Kateter för expert sjuksköterskor</vt:lpstr>
      <vt:lpstr>Indikationer Material Patientundervisning Komplikationer</vt:lpstr>
      <vt:lpstr>Får vi presentera …</vt:lpstr>
      <vt:lpstr>Indikation till kateterbehandling? </vt:lpstr>
      <vt:lpstr>Besvär att tömma blåsan?</vt:lpstr>
      <vt:lpstr>Undvik skador på blåsa och njurar</vt:lpstr>
      <vt:lpstr>Indikation till kateterbehandling?</vt:lpstr>
      <vt:lpstr>Indikation till kateterbehandling?</vt:lpstr>
      <vt:lpstr>Kateterbehandling!?</vt:lpstr>
      <vt:lpstr>Indikation underlättar utvärdering av kateterbehandling </vt:lpstr>
      <vt:lpstr>PowerPoint-presentation</vt:lpstr>
      <vt:lpstr>PowerPoint-presentation</vt:lpstr>
      <vt:lpstr>Jaha, jag ska få en kateter…</vt:lpstr>
      <vt:lpstr>Vad heter katetern? Vad kallas den?</vt:lpstr>
      <vt:lpstr>Foley Kateter</vt:lpstr>
      <vt:lpstr>PowerPoint-presentation</vt:lpstr>
      <vt:lpstr>PowerPoint-presentation</vt:lpstr>
      <vt:lpstr>Kateter material</vt:lpstr>
      <vt:lpstr> Kontinuerlig dränering i urinuppsamlingspåse</vt:lpstr>
      <vt:lpstr>Intermittent tömning  (Blåsträning)</vt:lpstr>
      <vt:lpstr>PowerPoint-presentation</vt:lpstr>
      <vt:lpstr>Trygg hemgång med kateter</vt:lpstr>
      <vt:lpstr>PowerPoint-presentation</vt:lpstr>
      <vt:lpstr>Information till patienten</vt:lpstr>
      <vt:lpstr>Indikation, funktion</vt:lpstr>
      <vt:lpstr>Vid problem och oro </vt:lpstr>
      <vt:lpstr> Följ upp patientens upplevelse av kateterbehandlingen </vt:lpstr>
      <vt:lpstr>Anpassa behandling efter  patientens behov</vt:lpstr>
      <vt:lpstr>Enkla observationer och kontroller</vt:lpstr>
      <vt:lpstr>SEX med kateter?</vt:lpstr>
      <vt:lpstr>Hur fungerar detta på era sjukhus?</vt:lpstr>
      <vt:lpstr>Kateterskador/ komplikationer </vt:lpstr>
      <vt:lpstr>Kateterskador vid katetersättning </vt:lpstr>
      <vt:lpstr>CAUTI</vt:lpstr>
      <vt:lpstr>Kateterskador</vt:lpstr>
      <vt:lpstr>Upprepade kateterstopp</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Helena Thulin</dc:creator>
  <cp:lastModifiedBy>Helena Thulin</cp:lastModifiedBy>
  <cp:revision>9</cp:revision>
  <dcterms:created xsi:type="dcterms:W3CDTF">2023-05-10T11:42:09Z</dcterms:created>
  <dcterms:modified xsi:type="dcterms:W3CDTF">2023-05-29T11:42:21Z</dcterms:modified>
</cp:coreProperties>
</file>